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56" r:id="rId5"/>
    <p:sldId id="257" r:id="rId6"/>
    <p:sldId id="278" r:id="rId7"/>
    <p:sldId id="259" r:id="rId8"/>
    <p:sldId id="260" r:id="rId9"/>
    <p:sldId id="261" r:id="rId10"/>
    <p:sldId id="279" r:id="rId11"/>
    <p:sldId id="262" r:id="rId12"/>
    <p:sldId id="268" r:id="rId13"/>
    <p:sldId id="265" r:id="rId14"/>
    <p:sldId id="280" r:id="rId15"/>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6EB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44" autoAdjust="0"/>
    <p:restoredTop sz="78425" autoAdjust="0"/>
  </p:normalViewPr>
  <p:slideViewPr>
    <p:cSldViewPr snapToGrid="0">
      <p:cViewPr varScale="1">
        <p:scale>
          <a:sx n="54" d="100"/>
          <a:sy n="54" d="100"/>
        </p:scale>
        <p:origin x="1374" y="60"/>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3D9A242F-C2BF-4BC2-AAE6-F402D05CB474}" type="datetimeFigureOut">
              <a:rPr lang="en-US" smtClean="0"/>
              <a:t>3/30/2026</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D188FB38-9356-4C28-BCE0-DBB080163479}" type="slidenum">
              <a:rPr lang="en-US" smtClean="0"/>
              <a:t>‹#›</a:t>
            </a:fld>
            <a:endParaRPr lang="en-US"/>
          </a:p>
        </p:txBody>
      </p:sp>
    </p:spTree>
    <p:extLst>
      <p:ext uri="{BB962C8B-B14F-4D97-AF65-F5344CB8AC3E}">
        <p14:creationId xmlns:p14="http://schemas.microsoft.com/office/powerpoint/2010/main" val="3118919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0" name="Picture 9" descr="Graphical user interface, application, Word&#10;&#10;Description automatically generated">
            <a:extLst>
              <a:ext uri="{FF2B5EF4-FFF2-40B4-BE49-F238E27FC236}">
                <a16:creationId xmlns:a16="http://schemas.microsoft.com/office/drawing/2014/main" id="{A162F9F4-9A8C-2D8C-F2D3-A00B573ECCD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3DB11073-ACCE-3881-CAAE-58BE40939EF0}"/>
              </a:ext>
            </a:extLst>
          </p:cNvPr>
          <p:cNvSpPr>
            <a:spLocks noGrp="1"/>
          </p:cNvSpPr>
          <p:nvPr>
            <p:ph type="ctrTitle" hasCustomPrompt="1"/>
          </p:nvPr>
        </p:nvSpPr>
        <p:spPr>
          <a:xfrm>
            <a:off x="4208204" y="1995245"/>
            <a:ext cx="7328011" cy="1298523"/>
          </a:xfrm>
        </p:spPr>
        <p:txBody>
          <a:bodyPr anchor="b">
            <a:normAutofit/>
          </a:bodyPr>
          <a:lstStyle>
            <a:lvl1pPr algn="l">
              <a:defRPr sz="3200"/>
            </a:lvl1pPr>
          </a:lstStyle>
          <a:p>
            <a:r>
              <a:rPr lang="en-US" dirty="0"/>
              <a:t>Title slide name</a:t>
            </a:r>
          </a:p>
        </p:txBody>
      </p:sp>
      <p:sp>
        <p:nvSpPr>
          <p:cNvPr id="3" name="Subtitle 2">
            <a:extLst>
              <a:ext uri="{FF2B5EF4-FFF2-40B4-BE49-F238E27FC236}">
                <a16:creationId xmlns:a16="http://schemas.microsoft.com/office/drawing/2014/main" id="{D8AFA249-F559-89D0-0BF1-95C3E2F823C2}"/>
              </a:ext>
            </a:extLst>
          </p:cNvPr>
          <p:cNvSpPr>
            <a:spLocks noGrp="1"/>
          </p:cNvSpPr>
          <p:nvPr>
            <p:ph type="subTitle" idx="1" hasCustomPrompt="1"/>
          </p:nvPr>
        </p:nvSpPr>
        <p:spPr>
          <a:xfrm>
            <a:off x="4208204" y="5338972"/>
            <a:ext cx="7328011" cy="1184760"/>
          </a:xfrm>
        </p:spPr>
        <p:txBody>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Presenter Name</a:t>
            </a:r>
          </a:p>
          <a:p>
            <a:r>
              <a:rPr lang="en-US" dirty="0"/>
              <a:t>Date</a:t>
            </a:r>
          </a:p>
        </p:txBody>
      </p:sp>
      <p:sp>
        <p:nvSpPr>
          <p:cNvPr id="14" name="Rectangle 13">
            <a:extLst>
              <a:ext uri="{FF2B5EF4-FFF2-40B4-BE49-F238E27FC236}">
                <a16:creationId xmlns:a16="http://schemas.microsoft.com/office/drawing/2014/main" id="{B7E401EA-5DE2-CB38-B873-A7E3BA06C576}"/>
              </a:ext>
            </a:extLst>
          </p:cNvPr>
          <p:cNvSpPr/>
          <p:nvPr userDrawn="1"/>
        </p:nvSpPr>
        <p:spPr>
          <a:xfrm>
            <a:off x="9085006" y="250723"/>
            <a:ext cx="2875936" cy="10176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5" descr="Text&#10;&#10;Description automatically generated with medium confidence">
            <a:extLst>
              <a:ext uri="{FF2B5EF4-FFF2-40B4-BE49-F238E27FC236}">
                <a16:creationId xmlns:a16="http://schemas.microsoft.com/office/drawing/2014/main" id="{6E938E79-8044-9D6A-C28B-02C27A57D89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388449" y="-1009483"/>
            <a:ext cx="3803551" cy="3803551"/>
          </a:xfrm>
          <a:prstGeom prst="rect">
            <a:avLst/>
          </a:prstGeom>
        </p:spPr>
      </p:pic>
    </p:spTree>
    <p:extLst>
      <p:ext uri="{BB962C8B-B14F-4D97-AF65-F5344CB8AC3E}">
        <p14:creationId xmlns:p14="http://schemas.microsoft.com/office/powerpoint/2010/main" val="40209036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F22350-9344-6DF9-536F-BA02284DC734}"/>
              </a:ext>
            </a:extLst>
          </p:cNvPr>
          <p:cNvSpPr>
            <a:spLocks noGrp="1"/>
          </p:cNvSpPr>
          <p:nvPr>
            <p:ph type="title" hasCustomPrompt="1"/>
          </p:nvPr>
        </p:nvSpPr>
        <p:spPr>
          <a:xfrm>
            <a:off x="1162589" y="4727196"/>
            <a:ext cx="9866820" cy="1325563"/>
          </a:xfrm>
        </p:spPr>
        <p:txBody>
          <a:bodyPr/>
          <a:lstStyle>
            <a:lvl1pPr algn="ctr">
              <a:lnSpc>
                <a:spcPct val="114000"/>
              </a:lnSpc>
              <a:defRPr sz="2400">
                <a:solidFill>
                  <a:schemeClr val="tx2"/>
                </a:solidFill>
                <a:latin typeface="+mn-lt"/>
              </a:defRPr>
            </a:lvl1pPr>
          </a:lstStyle>
          <a:p>
            <a:r>
              <a:rPr lang="en-US" dirty="0"/>
              <a:t> Visit us on the web at www.aaanm.org</a:t>
            </a:r>
            <a:br>
              <a:rPr lang="en-US" dirty="0"/>
            </a:br>
            <a:r>
              <a:rPr lang="en-US" dirty="0"/>
              <a:t>Call us at 1-800-442-1713 or email info@aaanm.org</a:t>
            </a:r>
          </a:p>
        </p:txBody>
      </p:sp>
      <p:sp>
        <p:nvSpPr>
          <p:cNvPr id="3" name="Slide Number Placeholder 2">
            <a:extLst>
              <a:ext uri="{FF2B5EF4-FFF2-40B4-BE49-F238E27FC236}">
                <a16:creationId xmlns:a16="http://schemas.microsoft.com/office/drawing/2014/main" id="{B25821D6-D4F9-1F26-6598-93B1C2F63C1E}"/>
              </a:ext>
            </a:extLst>
          </p:cNvPr>
          <p:cNvSpPr>
            <a:spLocks noGrp="1"/>
          </p:cNvSpPr>
          <p:nvPr>
            <p:ph type="sldNum" sz="quarter" idx="10"/>
          </p:nvPr>
        </p:nvSpPr>
        <p:spPr/>
        <p:txBody>
          <a:bodyPr/>
          <a:lstStyle/>
          <a:p>
            <a:fld id="{5BE91292-EE6A-4C39-A28D-BC2A9A8B6E5D}" type="slidenum">
              <a:rPr lang="en-US" smtClean="0"/>
              <a:pPr/>
              <a:t>‹#›</a:t>
            </a:fld>
            <a:endParaRPr lang="en-US" dirty="0"/>
          </a:p>
        </p:txBody>
      </p:sp>
      <p:sp>
        <p:nvSpPr>
          <p:cNvPr id="4" name="Title 1">
            <a:extLst>
              <a:ext uri="{FF2B5EF4-FFF2-40B4-BE49-F238E27FC236}">
                <a16:creationId xmlns:a16="http://schemas.microsoft.com/office/drawing/2014/main" id="{0D8AC1EB-3441-E4F8-D501-F95D86FFDA9D}"/>
              </a:ext>
            </a:extLst>
          </p:cNvPr>
          <p:cNvSpPr txBox="1">
            <a:spLocks/>
          </p:cNvSpPr>
          <p:nvPr userDrawn="1"/>
        </p:nvSpPr>
        <p:spPr>
          <a:xfrm>
            <a:off x="1268845" y="628073"/>
            <a:ext cx="9654309" cy="3666837"/>
          </a:xfrm>
          <a:prstGeom prst="rect">
            <a:avLst/>
          </a:prstGeom>
        </p:spPr>
        <p:txBody>
          <a:bodyPr vert="horz" lIns="91440" tIns="45720" rIns="91440" bIns="45720" rtlCol="0" anchor="ctr">
            <a:normAutofit/>
          </a:bodyPr>
          <a:lstStyle>
            <a:lvl1pPr algn="ctr" defTabSz="914400" rtl="0" eaLnBrk="1" latinLnBrk="0" hangingPunct="1">
              <a:lnSpc>
                <a:spcPct val="114000"/>
              </a:lnSpc>
              <a:spcBef>
                <a:spcPct val="0"/>
              </a:spcBef>
              <a:buNone/>
              <a:defRPr sz="2400" kern="1200">
                <a:solidFill>
                  <a:schemeClr val="tx1"/>
                </a:solidFill>
                <a:latin typeface="+mj-lt"/>
                <a:ea typeface="+mj-ea"/>
                <a:cs typeface="+mj-cs"/>
              </a:defRPr>
            </a:lvl1pPr>
          </a:lstStyle>
          <a:p>
            <a:pPr>
              <a:lnSpc>
                <a:spcPct val="114000"/>
              </a:lnSpc>
            </a:pPr>
            <a:r>
              <a:rPr lang="en-US" dirty="0">
                <a:solidFill>
                  <a:schemeClr val="tx2"/>
                </a:solidFill>
              </a:rPr>
              <a:t>The mission of the Area Agency on Aging of Northwest Michigan (AAANM) is to serve and advocate for older adults, adults with disabilities and caregivers by supporting their independence, dignity, and quality of life. </a:t>
            </a:r>
            <a:br>
              <a:rPr lang="en-US" dirty="0">
                <a:solidFill>
                  <a:schemeClr val="tx2"/>
                </a:solidFill>
              </a:rPr>
            </a:br>
            <a:br>
              <a:rPr lang="en-US" dirty="0">
                <a:solidFill>
                  <a:schemeClr val="tx2"/>
                </a:solidFill>
              </a:rPr>
            </a:br>
            <a:r>
              <a:rPr lang="en-US" dirty="0">
                <a:solidFill>
                  <a:schemeClr val="tx2"/>
                </a:solidFill>
              </a:rPr>
              <a:t>AAANM serves residents of Antrim, Benzie, Charlevoix, Emmet, Grand Traverse, Kalkaska, Leelanau, Manistee, Missaukee, and Wexford counties. </a:t>
            </a:r>
          </a:p>
        </p:txBody>
      </p:sp>
      <p:pic>
        <p:nvPicPr>
          <p:cNvPr id="8" name="Picture 7" descr="Graphical user interface, logo&#10;&#10;Description automatically generated with medium confidence">
            <a:extLst>
              <a:ext uri="{FF2B5EF4-FFF2-40B4-BE49-F238E27FC236}">
                <a16:creationId xmlns:a16="http://schemas.microsoft.com/office/drawing/2014/main" id="{4A4BC4BE-3094-03FE-DEBC-04BD881A971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817989" y="-1332905"/>
            <a:ext cx="4761905" cy="4761905"/>
          </a:xfrm>
          <a:prstGeom prst="rect">
            <a:avLst/>
          </a:prstGeom>
        </p:spPr>
      </p:pic>
    </p:spTree>
    <p:extLst>
      <p:ext uri="{BB962C8B-B14F-4D97-AF65-F5344CB8AC3E}">
        <p14:creationId xmlns:p14="http://schemas.microsoft.com/office/powerpoint/2010/main" val="5297681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2pPr>
              <a:defRPr sz="2000"/>
            </a:lvl2pPr>
            <a:lvl3pPr>
              <a:defRPr sz="20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D45D83F2-DE24-46B0-B409-B6DF94838492}" type="slidenum">
              <a:rPr lang="en-US" smtClean="0"/>
              <a:pPr/>
              <a:t>‹#›</a:t>
            </a:fld>
            <a:endParaRPr lang="en-US" dirty="0"/>
          </a:p>
        </p:txBody>
      </p:sp>
    </p:spTree>
    <p:extLst>
      <p:ext uri="{BB962C8B-B14F-4D97-AF65-F5344CB8AC3E}">
        <p14:creationId xmlns:p14="http://schemas.microsoft.com/office/powerpoint/2010/main" val="4081646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272654-2F4E-8747-E5D0-BD1C88ADB0C7}"/>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4B3433A-11EC-A818-7B18-2A5C3272F493}"/>
              </a:ext>
            </a:extLst>
          </p:cNvPr>
          <p:cNvSpPr>
            <a:spLocks noGrp="1"/>
          </p:cNvSpPr>
          <p:nvPr>
            <p:ph type="sldNum" sz="quarter" idx="10"/>
          </p:nvPr>
        </p:nvSpPr>
        <p:spPr/>
        <p:txBody>
          <a:bodyPr/>
          <a:lstStyle/>
          <a:p>
            <a:fld id="{5BE91292-EE6A-4C39-A28D-BC2A9A8B6E5D}" type="slidenum">
              <a:rPr lang="en-US" smtClean="0"/>
              <a:pPr/>
              <a:t>‹#›</a:t>
            </a:fld>
            <a:endParaRPr lang="en-US" dirty="0"/>
          </a:p>
        </p:txBody>
      </p:sp>
      <p:sp>
        <p:nvSpPr>
          <p:cNvPr id="4" name="Content Placeholder 2">
            <a:extLst>
              <a:ext uri="{FF2B5EF4-FFF2-40B4-BE49-F238E27FC236}">
                <a16:creationId xmlns:a16="http://schemas.microsoft.com/office/drawing/2014/main" id="{49CF16F9-84F8-1379-BE79-BFD409A847D4}"/>
              </a:ext>
            </a:extLst>
          </p:cNvPr>
          <p:cNvSpPr>
            <a:spLocks noGrp="1"/>
          </p:cNvSpPr>
          <p:nvPr>
            <p:ph idx="1"/>
          </p:nvPr>
        </p:nvSpPr>
        <p:spPr>
          <a:xfrm>
            <a:off x="838199" y="2165289"/>
            <a:ext cx="10515601" cy="386325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16784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9EF2B1-9FA4-004A-521E-75BCC476CB35}"/>
              </a:ext>
            </a:extLst>
          </p:cNvPr>
          <p:cNvSpPr>
            <a:spLocks noGrp="1"/>
          </p:cNvSpPr>
          <p:nvPr>
            <p:ph type="title"/>
          </p:nvPr>
        </p:nvSpPr>
        <p:spPr>
          <a:xfrm>
            <a:off x="838200" y="1075557"/>
            <a:ext cx="10515600" cy="2852737"/>
          </a:xfrm>
        </p:spPr>
        <p:txBody>
          <a:bodyPr anchor="b">
            <a:normAutofit/>
          </a:bodyPr>
          <a:lstStyle>
            <a:lvl1pPr>
              <a:defRPr sz="3200"/>
            </a:lvl1pPr>
          </a:lstStyle>
          <a:p>
            <a:r>
              <a:rPr lang="en-US" dirty="0"/>
              <a:t>Click to edit Master title style</a:t>
            </a:r>
          </a:p>
        </p:txBody>
      </p:sp>
      <p:sp>
        <p:nvSpPr>
          <p:cNvPr id="3" name="Text Placeholder 2">
            <a:extLst>
              <a:ext uri="{FF2B5EF4-FFF2-40B4-BE49-F238E27FC236}">
                <a16:creationId xmlns:a16="http://schemas.microsoft.com/office/drawing/2014/main" id="{F125593C-1810-009C-06FC-4A56D18C31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6" name="Slide Number Placeholder 5">
            <a:extLst>
              <a:ext uri="{FF2B5EF4-FFF2-40B4-BE49-F238E27FC236}">
                <a16:creationId xmlns:a16="http://schemas.microsoft.com/office/drawing/2014/main" id="{23C12DCB-D6EA-91F4-EE88-0E0F19CF8B35}"/>
              </a:ext>
            </a:extLst>
          </p:cNvPr>
          <p:cNvSpPr>
            <a:spLocks noGrp="1"/>
          </p:cNvSpPr>
          <p:nvPr>
            <p:ph type="sldNum" sz="quarter" idx="12"/>
          </p:nvPr>
        </p:nvSpPr>
        <p:spPr/>
        <p:txBody>
          <a:bodyPr/>
          <a:lstStyle/>
          <a:p>
            <a:fld id="{5BE91292-EE6A-4C39-A28D-BC2A9A8B6E5D}" type="slidenum">
              <a:rPr lang="en-US" smtClean="0"/>
              <a:t>‹#›</a:t>
            </a:fld>
            <a:endParaRPr lang="en-US"/>
          </a:p>
        </p:txBody>
      </p:sp>
    </p:spTree>
    <p:extLst>
      <p:ext uri="{BB962C8B-B14F-4D97-AF65-F5344CB8AC3E}">
        <p14:creationId xmlns:p14="http://schemas.microsoft.com/office/powerpoint/2010/main" val="18519735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EB5AB-57AA-503E-CB28-90E6FF9EDFE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07D5198-A04D-DE76-A43E-F6327F72EFC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0B676AA-EE3D-9771-81DC-9C4BA997257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B1BB467F-9AEE-0060-9CAF-679A21FCFD6D}"/>
              </a:ext>
            </a:extLst>
          </p:cNvPr>
          <p:cNvSpPr>
            <a:spLocks noGrp="1"/>
          </p:cNvSpPr>
          <p:nvPr>
            <p:ph type="sldNum" sz="quarter" idx="12"/>
          </p:nvPr>
        </p:nvSpPr>
        <p:spPr/>
        <p:txBody>
          <a:bodyPr/>
          <a:lstStyle/>
          <a:p>
            <a:fld id="{5BE91292-EE6A-4C39-A28D-BC2A9A8B6E5D}" type="slidenum">
              <a:rPr lang="en-US" smtClean="0"/>
              <a:t>‹#›</a:t>
            </a:fld>
            <a:endParaRPr lang="en-US"/>
          </a:p>
        </p:txBody>
      </p:sp>
    </p:spTree>
    <p:extLst>
      <p:ext uri="{BB962C8B-B14F-4D97-AF65-F5344CB8AC3E}">
        <p14:creationId xmlns:p14="http://schemas.microsoft.com/office/powerpoint/2010/main" val="42077308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66B64F-EDC4-C54A-95B3-DAF03AA80EC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A526CD6-9DCE-3C51-64B0-50A46E04A6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E286475A-38C2-F392-EFCD-8AE395E6E59B}"/>
              </a:ext>
            </a:extLst>
          </p:cNvPr>
          <p:cNvSpPr>
            <a:spLocks noGrp="1"/>
          </p:cNvSpPr>
          <p:nvPr>
            <p:ph sz="half" idx="2"/>
          </p:nvPr>
        </p:nvSpPr>
        <p:spPr>
          <a:xfrm>
            <a:off x="839788" y="2505075"/>
            <a:ext cx="515778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2D78650-9633-1617-DFFB-5259FBF45F7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2B27992-D0C4-DB93-87D2-DC5DD330B4A8}"/>
              </a:ext>
            </a:extLst>
          </p:cNvPr>
          <p:cNvSpPr>
            <a:spLocks noGrp="1"/>
          </p:cNvSpPr>
          <p:nvPr>
            <p:ph sz="quarter" idx="4"/>
          </p:nvPr>
        </p:nvSpPr>
        <p:spPr>
          <a:xfrm>
            <a:off x="6172200" y="2505075"/>
            <a:ext cx="5183188"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Slide Number Placeholder 8">
            <a:extLst>
              <a:ext uri="{FF2B5EF4-FFF2-40B4-BE49-F238E27FC236}">
                <a16:creationId xmlns:a16="http://schemas.microsoft.com/office/drawing/2014/main" id="{952F6099-215F-6949-46EA-E25E0C1B82EA}"/>
              </a:ext>
            </a:extLst>
          </p:cNvPr>
          <p:cNvSpPr>
            <a:spLocks noGrp="1"/>
          </p:cNvSpPr>
          <p:nvPr>
            <p:ph type="sldNum" sz="quarter" idx="12"/>
          </p:nvPr>
        </p:nvSpPr>
        <p:spPr/>
        <p:txBody>
          <a:bodyPr/>
          <a:lstStyle/>
          <a:p>
            <a:fld id="{5BE91292-EE6A-4C39-A28D-BC2A9A8B6E5D}" type="slidenum">
              <a:rPr lang="en-US" smtClean="0"/>
              <a:t>‹#›</a:t>
            </a:fld>
            <a:endParaRPr lang="en-US"/>
          </a:p>
        </p:txBody>
      </p:sp>
    </p:spTree>
    <p:extLst>
      <p:ext uri="{BB962C8B-B14F-4D97-AF65-F5344CB8AC3E}">
        <p14:creationId xmlns:p14="http://schemas.microsoft.com/office/powerpoint/2010/main" val="1822157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E88FE-4372-93E2-FC3C-F4F16E1E1530}"/>
              </a:ext>
            </a:extLst>
          </p:cNvPr>
          <p:cNvSpPr>
            <a:spLocks noGrp="1"/>
          </p:cNvSpPr>
          <p:nvPr>
            <p:ph type="title"/>
          </p:nvPr>
        </p:nvSpPr>
        <p:spPr/>
        <p:txBody>
          <a:bodyPr/>
          <a:lstStyle/>
          <a:p>
            <a:r>
              <a:rPr lang="en-US"/>
              <a:t>Click to edit Master title style</a:t>
            </a:r>
          </a:p>
        </p:txBody>
      </p:sp>
      <p:sp>
        <p:nvSpPr>
          <p:cNvPr id="5" name="Slide Number Placeholder 4">
            <a:extLst>
              <a:ext uri="{FF2B5EF4-FFF2-40B4-BE49-F238E27FC236}">
                <a16:creationId xmlns:a16="http://schemas.microsoft.com/office/drawing/2014/main" id="{B0546873-891A-60F9-572D-83CC49B83630}"/>
              </a:ext>
            </a:extLst>
          </p:cNvPr>
          <p:cNvSpPr>
            <a:spLocks noGrp="1"/>
          </p:cNvSpPr>
          <p:nvPr>
            <p:ph type="sldNum" sz="quarter" idx="12"/>
          </p:nvPr>
        </p:nvSpPr>
        <p:spPr/>
        <p:txBody>
          <a:bodyPr/>
          <a:lstStyle/>
          <a:p>
            <a:fld id="{5BE91292-EE6A-4C39-A28D-BC2A9A8B6E5D}" type="slidenum">
              <a:rPr lang="en-US" smtClean="0"/>
              <a:t>‹#›</a:t>
            </a:fld>
            <a:endParaRPr lang="en-US"/>
          </a:p>
        </p:txBody>
      </p:sp>
    </p:spTree>
    <p:extLst>
      <p:ext uri="{BB962C8B-B14F-4D97-AF65-F5344CB8AC3E}">
        <p14:creationId xmlns:p14="http://schemas.microsoft.com/office/powerpoint/2010/main" val="32158902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8166773-FB5D-B227-121B-553CD5EC6F5A}"/>
              </a:ext>
            </a:extLst>
          </p:cNvPr>
          <p:cNvSpPr>
            <a:spLocks noGrp="1"/>
          </p:cNvSpPr>
          <p:nvPr>
            <p:ph type="sldNum" sz="quarter" idx="12"/>
          </p:nvPr>
        </p:nvSpPr>
        <p:spPr/>
        <p:txBody>
          <a:bodyPr/>
          <a:lstStyle/>
          <a:p>
            <a:fld id="{5BE91292-EE6A-4C39-A28D-BC2A9A8B6E5D}" type="slidenum">
              <a:rPr lang="en-US" smtClean="0"/>
              <a:t>‹#›</a:t>
            </a:fld>
            <a:endParaRPr lang="en-US"/>
          </a:p>
        </p:txBody>
      </p:sp>
    </p:spTree>
    <p:extLst>
      <p:ext uri="{BB962C8B-B14F-4D97-AF65-F5344CB8AC3E}">
        <p14:creationId xmlns:p14="http://schemas.microsoft.com/office/powerpoint/2010/main" val="4188918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4C8D4-5360-4441-3292-F385A34286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6A622EB-2CCE-EF1E-8011-EE783020326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3E838A8-1305-1BCD-6770-6BBE61B0C1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C70310E9-A871-9C15-288E-DED102FB7A06}"/>
              </a:ext>
            </a:extLst>
          </p:cNvPr>
          <p:cNvSpPr>
            <a:spLocks noGrp="1"/>
          </p:cNvSpPr>
          <p:nvPr>
            <p:ph type="sldNum" sz="quarter" idx="12"/>
          </p:nvPr>
        </p:nvSpPr>
        <p:spPr/>
        <p:txBody>
          <a:bodyPr/>
          <a:lstStyle/>
          <a:p>
            <a:fld id="{5BE91292-EE6A-4C39-A28D-BC2A9A8B6E5D}" type="slidenum">
              <a:rPr lang="en-US" smtClean="0"/>
              <a:t>‹#›</a:t>
            </a:fld>
            <a:endParaRPr lang="en-US"/>
          </a:p>
        </p:txBody>
      </p:sp>
    </p:spTree>
    <p:extLst>
      <p:ext uri="{BB962C8B-B14F-4D97-AF65-F5344CB8AC3E}">
        <p14:creationId xmlns:p14="http://schemas.microsoft.com/office/powerpoint/2010/main" val="37099399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0DE81D-ECC4-4DF2-2CED-B6694D3166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9AAE9F6-BAC4-D972-3B35-46966C54593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57F4344-D42E-301C-E41B-35538E9B13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3D3BDE6F-70F3-8E14-CF60-DA9311872ED4}"/>
              </a:ext>
            </a:extLst>
          </p:cNvPr>
          <p:cNvSpPr>
            <a:spLocks noGrp="1"/>
          </p:cNvSpPr>
          <p:nvPr>
            <p:ph type="sldNum" sz="quarter" idx="12"/>
          </p:nvPr>
        </p:nvSpPr>
        <p:spPr/>
        <p:txBody>
          <a:bodyPr/>
          <a:lstStyle/>
          <a:p>
            <a:fld id="{5BE91292-EE6A-4C39-A28D-BC2A9A8B6E5D}" type="slidenum">
              <a:rPr lang="en-US" smtClean="0"/>
              <a:t>‹#›</a:t>
            </a:fld>
            <a:endParaRPr lang="en-US"/>
          </a:p>
        </p:txBody>
      </p:sp>
    </p:spTree>
    <p:extLst>
      <p:ext uri="{BB962C8B-B14F-4D97-AF65-F5344CB8AC3E}">
        <p14:creationId xmlns:p14="http://schemas.microsoft.com/office/powerpoint/2010/main" val="34214902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Graphical user interface, application&#10;&#10;Description automatically generated">
            <a:extLst>
              <a:ext uri="{FF2B5EF4-FFF2-40B4-BE49-F238E27FC236}">
                <a16:creationId xmlns:a16="http://schemas.microsoft.com/office/drawing/2014/main" id="{30FC9E1E-53CC-A2C8-66A2-783C8FD88191}"/>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a:extLst>
              <a:ext uri="{FF2B5EF4-FFF2-40B4-BE49-F238E27FC236}">
                <a16:creationId xmlns:a16="http://schemas.microsoft.com/office/drawing/2014/main" id="{DCF4A79D-585E-BCC0-6B95-611E4C44BDD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FC238B8E-44CD-D486-2BA1-04C98D3B1D9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E3798DAD-54A3-29AD-0BAD-84BD0D01DFDA}"/>
              </a:ext>
            </a:extLst>
          </p:cNvPr>
          <p:cNvSpPr>
            <a:spLocks noGrp="1"/>
          </p:cNvSpPr>
          <p:nvPr>
            <p:ph type="sldNum" sz="quarter" idx="4"/>
          </p:nvPr>
        </p:nvSpPr>
        <p:spPr>
          <a:xfrm>
            <a:off x="11536218" y="6391565"/>
            <a:ext cx="554182" cy="466436"/>
          </a:xfrm>
          <a:prstGeom prst="rect">
            <a:avLst/>
          </a:prstGeom>
        </p:spPr>
        <p:txBody>
          <a:bodyPr vert="horz" lIns="91440" tIns="45720" rIns="91440" bIns="45720" rtlCol="0" anchor="ctr"/>
          <a:lstStyle>
            <a:lvl1pPr algn="r">
              <a:defRPr sz="1200">
                <a:solidFill>
                  <a:schemeClr val="bg1"/>
                </a:solidFill>
              </a:defRPr>
            </a:lvl1pPr>
          </a:lstStyle>
          <a:p>
            <a:fld id="{5BE91292-EE6A-4C39-A28D-BC2A9A8B6E5D}" type="slidenum">
              <a:rPr lang="en-US" smtClean="0"/>
              <a:pPr/>
              <a:t>‹#›</a:t>
            </a:fld>
            <a:endParaRPr lang="en-US" dirty="0"/>
          </a:p>
        </p:txBody>
      </p:sp>
    </p:spTree>
    <p:extLst>
      <p:ext uri="{BB962C8B-B14F-4D97-AF65-F5344CB8AC3E}">
        <p14:creationId xmlns:p14="http://schemas.microsoft.com/office/powerpoint/2010/main" val="2607692225"/>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1" r:id="rId3"/>
    <p:sldLayoutId id="2147483652" r:id="rId4"/>
    <p:sldLayoutId id="2147483653" r:id="rId5"/>
    <p:sldLayoutId id="2147483654" r:id="rId6"/>
    <p:sldLayoutId id="2147483655" r:id="rId7"/>
    <p:sldLayoutId id="2147483656" r:id="rId8"/>
    <p:sldLayoutId id="2147483657" r:id="rId9"/>
    <p:sldLayoutId id="2147483659" r:id="rId10"/>
    <p:sldLayoutId id="2147483660" r:id="rId11"/>
  </p:sldLayoutIdLst>
  <p:hf hdr="0" ftr="0" dt="0"/>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461963" indent="-231775"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684213" indent="-22225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915988" indent="-231775"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888" userDrawn="1">
          <p15:clr>
            <a:srgbClr val="F26B43"/>
          </p15:clr>
        </p15:guide>
        <p15:guide id="2" pos="7176" userDrawn="1">
          <p15:clr>
            <a:srgbClr val="F26B43"/>
          </p15:clr>
        </p15:guide>
        <p15:guide id="4" pos="504" userDrawn="1">
          <p15:clr>
            <a:srgbClr val="F26B43"/>
          </p15:clr>
        </p15:guide>
        <p15:guide id="5" orient="horz" pos="192"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cms.gov/files/document/overviewfwaprovidersbooklet072616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aaanm.org/training-resources/" TargetMode="Externa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D28A5A-02D6-81BA-3B02-29B241ED7069}"/>
              </a:ext>
            </a:extLst>
          </p:cNvPr>
          <p:cNvSpPr>
            <a:spLocks noGrp="1"/>
          </p:cNvSpPr>
          <p:nvPr>
            <p:ph type="ctrTitle"/>
          </p:nvPr>
        </p:nvSpPr>
        <p:spPr/>
        <p:txBody>
          <a:bodyPr>
            <a:normAutofit/>
          </a:bodyPr>
          <a:lstStyle/>
          <a:p>
            <a:r>
              <a:rPr lang="en-US" dirty="0">
                <a:solidFill>
                  <a:srgbClr val="306EBF"/>
                </a:solidFill>
              </a:rPr>
              <a:t>AAANM Provider Training:</a:t>
            </a:r>
            <a:br>
              <a:rPr lang="en-US" dirty="0">
                <a:solidFill>
                  <a:srgbClr val="306EBF"/>
                </a:solidFill>
              </a:rPr>
            </a:br>
            <a:r>
              <a:rPr lang="en-US" dirty="0">
                <a:solidFill>
                  <a:srgbClr val="306EBF"/>
                </a:solidFill>
              </a:rPr>
              <a:t>Fraud, Waste, &amp; Abuse (FWA)</a:t>
            </a:r>
          </a:p>
        </p:txBody>
      </p:sp>
    </p:spTree>
    <p:extLst>
      <p:ext uri="{BB962C8B-B14F-4D97-AF65-F5344CB8AC3E}">
        <p14:creationId xmlns:p14="http://schemas.microsoft.com/office/powerpoint/2010/main" val="23613186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3B5A91-70D1-68D3-C704-67C6567B86E4}"/>
              </a:ext>
            </a:extLst>
          </p:cNvPr>
          <p:cNvSpPr>
            <a:spLocks noGrp="1"/>
          </p:cNvSpPr>
          <p:nvPr>
            <p:ph type="title"/>
          </p:nvPr>
        </p:nvSpPr>
        <p:spPr>
          <a:xfrm>
            <a:off x="838200" y="365125"/>
            <a:ext cx="10515600" cy="1056621"/>
          </a:xfrm>
        </p:spPr>
        <p:txBody>
          <a:bodyPr>
            <a:normAutofit/>
          </a:bodyPr>
          <a:lstStyle/>
          <a:p>
            <a:r>
              <a:rPr lang="en-US" sz="3600" dirty="0">
                <a:solidFill>
                  <a:srgbClr val="306EBF"/>
                </a:solidFill>
              </a:rPr>
              <a:t>Fraud/Waste/Abuse Reporting</a:t>
            </a:r>
          </a:p>
        </p:txBody>
      </p:sp>
      <p:sp>
        <p:nvSpPr>
          <p:cNvPr id="3" name="Slide Number Placeholder 2">
            <a:extLst>
              <a:ext uri="{FF2B5EF4-FFF2-40B4-BE49-F238E27FC236}">
                <a16:creationId xmlns:a16="http://schemas.microsoft.com/office/drawing/2014/main" id="{F9AD2614-51A4-35C6-EBAD-915C6BEB178B}"/>
              </a:ext>
            </a:extLst>
          </p:cNvPr>
          <p:cNvSpPr>
            <a:spLocks noGrp="1"/>
          </p:cNvSpPr>
          <p:nvPr>
            <p:ph type="sldNum" sz="quarter" idx="10"/>
          </p:nvPr>
        </p:nvSpPr>
        <p:spPr/>
        <p:txBody>
          <a:bodyPr/>
          <a:lstStyle/>
          <a:p>
            <a:fld id="{5BE91292-EE6A-4C39-A28D-BC2A9A8B6E5D}" type="slidenum">
              <a:rPr lang="en-US" smtClean="0"/>
              <a:pPr/>
              <a:t>10</a:t>
            </a:fld>
            <a:endParaRPr lang="en-US" dirty="0"/>
          </a:p>
        </p:txBody>
      </p:sp>
      <p:sp>
        <p:nvSpPr>
          <p:cNvPr id="4" name="Content Placeholder 3">
            <a:extLst>
              <a:ext uri="{FF2B5EF4-FFF2-40B4-BE49-F238E27FC236}">
                <a16:creationId xmlns:a16="http://schemas.microsoft.com/office/drawing/2014/main" id="{6A40D9B8-278E-08F4-C88D-C06CD5A9AD95}"/>
              </a:ext>
            </a:extLst>
          </p:cNvPr>
          <p:cNvSpPr>
            <a:spLocks noGrp="1"/>
          </p:cNvSpPr>
          <p:nvPr>
            <p:ph idx="1"/>
          </p:nvPr>
        </p:nvSpPr>
        <p:spPr>
          <a:xfrm>
            <a:off x="838199" y="1421746"/>
            <a:ext cx="10515601" cy="4763901"/>
          </a:xfrm>
        </p:spPr>
        <p:txBody>
          <a:bodyPr>
            <a:normAutofit fontScale="25000" lnSpcReduction="20000"/>
          </a:bodyPr>
          <a:lstStyle/>
          <a:p>
            <a:pPr marL="0" indent="0">
              <a:lnSpc>
                <a:spcPct val="120000"/>
              </a:lnSpc>
              <a:spcBef>
                <a:spcPts val="0"/>
              </a:spcBef>
              <a:buNone/>
            </a:pPr>
            <a:r>
              <a:rPr lang="en-US" sz="8000" dirty="0">
                <a:latin typeface="Verdana" panose="020B0604030504040204" pitchFamily="34" charset="0"/>
                <a:ea typeface="Verdana" panose="020B0604030504040204" pitchFamily="34" charset="0"/>
              </a:rPr>
              <a:t>Suspicions of fraud, waste, or abuse, including any other complaints or grievances, to </a:t>
            </a:r>
            <a:r>
              <a:rPr lang="en-US" sz="8000" dirty="0">
                <a:solidFill>
                  <a:srgbClr val="306EBF"/>
                </a:solidFill>
                <a:latin typeface="Verdana" panose="020B0604030504040204" pitchFamily="34" charset="0"/>
                <a:ea typeface="Verdana" panose="020B0604030504040204" pitchFamily="34" charset="0"/>
              </a:rPr>
              <a:t>AAANM </a:t>
            </a:r>
            <a:r>
              <a:rPr lang="en-US" sz="8000" dirty="0">
                <a:latin typeface="Verdana" panose="020B0604030504040204" pitchFamily="34" charset="0"/>
                <a:ea typeface="Verdana" panose="020B0604030504040204" pitchFamily="34" charset="0"/>
              </a:rPr>
              <a:t>(anonymously if desired) by the following methods: </a:t>
            </a:r>
          </a:p>
          <a:p>
            <a:pPr lvl="1">
              <a:lnSpc>
                <a:spcPct val="120000"/>
              </a:lnSpc>
              <a:spcBef>
                <a:spcPts val="0"/>
              </a:spcBef>
              <a:buFont typeface="Wingdings" panose="05000000000000000000" pitchFamily="2" charset="2"/>
              <a:buChar char="§"/>
            </a:pPr>
            <a:r>
              <a:rPr lang="en-US" sz="8000" dirty="0">
                <a:latin typeface="Verdana" panose="020B0604030504040204" pitchFamily="34" charset="0"/>
                <a:ea typeface="Verdana" panose="020B0604030504040204" pitchFamily="34" charset="0"/>
              </a:rPr>
              <a:t> Phone 	231-282-9222 (dedicated Compliance number) </a:t>
            </a:r>
          </a:p>
          <a:p>
            <a:pPr lvl="1">
              <a:lnSpc>
                <a:spcPct val="120000"/>
              </a:lnSpc>
              <a:spcBef>
                <a:spcPts val="0"/>
              </a:spcBef>
              <a:buFont typeface="Wingdings" panose="05000000000000000000" pitchFamily="2" charset="2"/>
              <a:buChar char="§"/>
            </a:pPr>
            <a:r>
              <a:rPr lang="en-US" sz="8000" dirty="0">
                <a:latin typeface="Verdana" panose="020B0604030504040204" pitchFamily="34" charset="0"/>
                <a:ea typeface="Verdana" panose="020B0604030504040204" pitchFamily="34" charset="0"/>
              </a:rPr>
              <a:t> Email 	compliance@aaanm.org </a:t>
            </a:r>
          </a:p>
          <a:p>
            <a:pPr lvl="1">
              <a:lnSpc>
                <a:spcPct val="120000"/>
              </a:lnSpc>
              <a:spcBef>
                <a:spcPts val="0"/>
              </a:spcBef>
              <a:buFont typeface="Wingdings" panose="05000000000000000000" pitchFamily="2" charset="2"/>
              <a:buChar char="§"/>
            </a:pPr>
            <a:r>
              <a:rPr lang="de-DE" sz="8000" dirty="0">
                <a:latin typeface="Verdana" panose="020B0604030504040204" pitchFamily="34" charset="0"/>
                <a:ea typeface="Verdana" panose="020B0604030504040204" pitchFamily="34" charset="0"/>
              </a:rPr>
              <a:t> Online  	https://www.aaanm.org/contact-us/ </a:t>
            </a:r>
          </a:p>
          <a:p>
            <a:pPr lvl="1">
              <a:lnSpc>
                <a:spcPct val="120000"/>
              </a:lnSpc>
              <a:spcBef>
                <a:spcPts val="0"/>
              </a:spcBef>
              <a:buFont typeface="Wingdings" panose="05000000000000000000" pitchFamily="2" charset="2"/>
              <a:buChar char="§"/>
            </a:pPr>
            <a:r>
              <a:rPr lang="en-US" sz="8000" dirty="0">
                <a:latin typeface="Verdana" panose="020B0604030504040204" pitchFamily="34" charset="0"/>
                <a:ea typeface="Verdana" panose="020B0604030504040204" pitchFamily="34" charset="0"/>
              </a:rPr>
              <a:t> Mail 	AAANM Compliance Officer </a:t>
            </a:r>
          </a:p>
          <a:p>
            <a:pPr marL="461963" lvl="2" indent="0">
              <a:lnSpc>
                <a:spcPct val="120000"/>
              </a:lnSpc>
              <a:spcBef>
                <a:spcPts val="0"/>
              </a:spcBef>
              <a:buNone/>
            </a:pPr>
            <a:r>
              <a:rPr lang="en-US" sz="8000" dirty="0">
                <a:latin typeface="Verdana" panose="020B0604030504040204" pitchFamily="34" charset="0"/>
                <a:ea typeface="Verdana" panose="020B0604030504040204" pitchFamily="34" charset="0"/>
              </a:rPr>
              <a:t>		P.O. Box 5946, Traverse City, MI 49696-5946</a:t>
            </a:r>
          </a:p>
          <a:p>
            <a:pPr lvl="1">
              <a:lnSpc>
                <a:spcPct val="120000"/>
              </a:lnSpc>
              <a:spcBef>
                <a:spcPts val="0"/>
              </a:spcBef>
              <a:buFont typeface="Wingdings" panose="05000000000000000000" pitchFamily="2" charset="2"/>
              <a:buChar char="§"/>
            </a:pPr>
            <a:r>
              <a:rPr lang="en-US" sz="8000" dirty="0">
                <a:latin typeface="Verdana" panose="020B0604030504040204" pitchFamily="34" charset="0"/>
                <a:ea typeface="Verdana" panose="020B0604030504040204" pitchFamily="34" charset="0"/>
              </a:rPr>
              <a:t> Fax 	231-947-6401 (AAANM, ATTN: Compliance Officer) </a:t>
            </a:r>
          </a:p>
          <a:p>
            <a:pPr>
              <a:lnSpc>
                <a:spcPct val="120000"/>
              </a:lnSpc>
              <a:spcBef>
                <a:spcPts val="0"/>
              </a:spcBef>
              <a:buFont typeface="Wingdings" panose="05000000000000000000" pitchFamily="2" charset="2"/>
              <a:buChar char="§"/>
            </a:pPr>
            <a:endParaRPr lang="en-US" sz="8000" dirty="0">
              <a:latin typeface="Verdana" panose="020B0604030504040204" pitchFamily="34" charset="0"/>
              <a:ea typeface="Verdana" panose="020B0604030504040204" pitchFamily="34" charset="0"/>
            </a:endParaRPr>
          </a:p>
          <a:p>
            <a:pPr marL="0" indent="0">
              <a:lnSpc>
                <a:spcPct val="120000"/>
              </a:lnSpc>
              <a:spcBef>
                <a:spcPts val="0"/>
              </a:spcBef>
              <a:buNone/>
            </a:pPr>
            <a:r>
              <a:rPr lang="en-US" sz="8000" dirty="0">
                <a:latin typeface="Verdana" panose="020B0604030504040204" pitchFamily="34" charset="0"/>
                <a:ea typeface="Verdana" panose="020B0604030504040204" pitchFamily="34" charset="0"/>
              </a:rPr>
              <a:t>Reports of fraud may also be made directly to the MDHHS Office of the Inspector General (</a:t>
            </a:r>
            <a:r>
              <a:rPr lang="en-US" sz="8000" dirty="0">
                <a:solidFill>
                  <a:srgbClr val="306EBF"/>
                </a:solidFill>
                <a:latin typeface="Verdana" panose="020B0604030504040204" pitchFamily="34" charset="0"/>
                <a:ea typeface="Verdana" panose="020B0604030504040204" pitchFamily="34" charset="0"/>
              </a:rPr>
              <a:t>OIG</a:t>
            </a:r>
            <a:r>
              <a:rPr lang="en-US" sz="8000" dirty="0">
                <a:latin typeface="Verdana" panose="020B0604030504040204" pitchFamily="34" charset="0"/>
                <a:ea typeface="Verdana" panose="020B0604030504040204" pitchFamily="34" charset="0"/>
              </a:rPr>
              <a:t>): </a:t>
            </a:r>
          </a:p>
          <a:p>
            <a:pPr lvl="1">
              <a:lnSpc>
                <a:spcPct val="120000"/>
              </a:lnSpc>
              <a:spcBef>
                <a:spcPts val="0"/>
              </a:spcBef>
              <a:buFont typeface="Wingdings" panose="05000000000000000000" pitchFamily="2" charset="2"/>
              <a:buChar char="§"/>
            </a:pPr>
            <a:r>
              <a:rPr lang="en-US" sz="8000" dirty="0">
                <a:latin typeface="Verdana" panose="020B0604030504040204" pitchFamily="34" charset="0"/>
                <a:ea typeface="Verdana" panose="020B0604030504040204" pitchFamily="34" charset="0"/>
              </a:rPr>
              <a:t> Phone 	855-MI-FRAUD (855-643-7283) </a:t>
            </a:r>
          </a:p>
          <a:p>
            <a:pPr lvl="1">
              <a:lnSpc>
                <a:spcPct val="120000"/>
              </a:lnSpc>
              <a:spcBef>
                <a:spcPts val="0"/>
              </a:spcBef>
              <a:buFont typeface="Wingdings" panose="05000000000000000000" pitchFamily="2" charset="2"/>
              <a:buChar char="§"/>
            </a:pPr>
            <a:r>
              <a:rPr lang="de-DE" sz="8000" dirty="0">
                <a:latin typeface="Verdana" panose="020B0604030504040204" pitchFamily="34" charset="0"/>
                <a:ea typeface="Verdana" panose="020B0604030504040204" pitchFamily="34" charset="0"/>
              </a:rPr>
              <a:t> Online 	www.michigan.gov/fraud </a:t>
            </a:r>
          </a:p>
          <a:p>
            <a:pPr lvl="1">
              <a:lnSpc>
                <a:spcPct val="120000"/>
              </a:lnSpc>
              <a:spcBef>
                <a:spcPts val="0"/>
              </a:spcBef>
              <a:buFont typeface="Wingdings" panose="05000000000000000000" pitchFamily="2" charset="2"/>
              <a:buChar char="§"/>
            </a:pPr>
            <a:r>
              <a:rPr lang="en-US" sz="8000" dirty="0">
                <a:latin typeface="Verdana" panose="020B0604030504040204" pitchFamily="34" charset="0"/>
                <a:ea typeface="Verdana" panose="020B0604030504040204" pitchFamily="34" charset="0"/>
              </a:rPr>
              <a:t> Mail 	MDHHS Office of Inspector General </a:t>
            </a:r>
          </a:p>
          <a:p>
            <a:pPr marL="684213" lvl="3" indent="0">
              <a:lnSpc>
                <a:spcPct val="120000"/>
              </a:lnSpc>
              <a:spcBef>
                <a:spcPts val="0"/>
              </a:spcBef>
              <a:buNone/>
            </a:pPr>
            <a:r>
              <a:rPr lang="nn-NO" sz="8000" dirty="0">
                <a:latin typeface="Verdana" panose="020B0604030504040204" pitchFamily="34" charset="0"/>
                <a:ea typeface="Verdana" panose="020B0604030504040204" pitchFamily="34" charset="0"/>
              </a:rPr>
              <a:t>		P.O. Box 30062, Lansing, MI 48909 </a:t>
            </a:r>
          </a:p>
          <a:p>
            <a:pPr marL="0" indent="0">
              <a:buNone/>
            </a:pPr>
            <a:endParaRPr lang="en-US" dirty="0"/>
          </a:p>
        </p:txBody>
      </p:sp>
    </p:spTree>
    <p:extLst>
      <p:ext uri="{BB962C8B-B14F-4D97-AF65-F5344CB8AC3E}">
        <p14:creationId xmlns:p14="http://schemas.microsoft.com/office/powerpoint/2010/main" val="27671335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685AF4-09D3-1252-8E9B-F88E4B9453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F3F8A9-80A7-16DA-ABBA-7310D62DAFBC}"/>
              </a:ext>
            </a:extLst>
          </p:cNvPr>
          <p:cNvSpPr>
            <a:spLocks noGrp="1"/>
          </p:cNvSpPr>
          <p:nvPr>
            <p:ph type="title"/>
          </p:nvPr>
        </p:nvSpPr>
        <p:spPr>
          <a:xfrm>
            <a:off x="838200" y="365125"/>
            <a:ext cx="10515600" cy="1056621"/>
          </a:xfrm>
        </p:spPr>
        <p:txBody>
          <a:bodyPr>
            <a:normAutofit/>
          </a:bodyPr>
          <a:lstStyle/>
          <a:p>
            <a:r>
              <a:rPr lang="en-US" sz="3600" dirty="0">
                <a:solidFill>
                  <a:srgbClr val="306EBF"/>
                </a:solidFill>
              </a:rPr>
              <a:t>Fraud/Waste/Abuse Reporting</a:t>
            </a:r>
          </a:p>
        </p:txBody>
      </p:sp>
      <p:sp>
        <p:nvSpPr>
          <p:cNvPr id="3" name="Slide Number Placeholder 2">
            <a:extLst>
              <a:ext uri="{FF2B5EF4-FFF2-40B4-BE49-F238E27FC236}">
                <a16:creationId xmlns:a16="http://schemas.microsoft.com/office/drawing/2014/main" id="{3E23B827-EB98-F329-5ED0-1CA00A659DE6}"/>
              </a:ext>
            </a:extLst>
          </p:cNvPr>
          <p:cNvSpPr>
            <a:spLocks noGrp="1"/>
          </p:cNvSpPr>
          <p:nvPr>
            <p:ph type="sldNum" sz="quarter" idx="10"/>
          </p:nvPr>
        </p:nvSpPr>
        <p:spPr/>
        <p:txBody>
          <a:bodyPr/>
          <a:lstStyle/>
          <a:p>
            <a:fld id="{5BE91292-EE6A-4C39-A28D-BC2A9A8B6E5D}" type="slidenum">
              <a:rPr lang="en-US" smtClean="0"/>
              <a:pPr/>
              <a:t>11</a:t>
            </a:fld>
            <a:endParaRPr lang="en-US" dirty="0"/>
          </a:p>
        </p:txBody>
      </p:sp>
      <p:sp>
        <p:nvSpPr>
          <p:cNvPr id="4" name="Content Placeholder 3">
            <a:extLst>
              <a:ext uri="{FF2B5EF4-FFF2-40B4-BE49-F238E27FC236}">
                <a16:creationId xmlns:a16="http://schemas.microsoft.com/office/drawing/2014/main" id="{64E0BD25-1C87-6948-6C1F-AE05AACB9631}"/>
              </a:ext>
            </a:extLst>
          </p:cNvPr>
          <p:cNvSpPr>
            <a:spLocks noGrp="1"/>
          </p:cNvSpPr>
          <p:nvPr>
            <p:ph idx="1"/>
          </p:nvPr>
        </p:nvSpPr>
        <p:spPr>
          <a:xfrm>
            <a:off x="838199" y="1421746"/>
            <a:ext cx="10515601" cy="4763901"/>
          </a:xfrm>
        </p:spPr>
        <p:txBody>
          <a:bodyPr>
            <a:normAutofit/>
          </a:bodyPr>
          <a:lstStyle/>
          <a:p>
            <a:pPr marL="0" indent="0">
              <a:lnSpc>
                <a:spcPct val="120000"/>
              </a:lnSpc>
              <a:spcBef>
                <a:spcPts val="0"/>
              </a:spcBef>
              <a:buNone/>
            </a:pPr>
            <a:r>
              <a:rPr lang="en-US" sz="3500" dirty="0">
                <a:solidFill>
                  <a:schemeClr val="tx2"/>
                </a:solidFill>
                <a:latin typeface="Verdana" panose="020B0604030504040204" pitchFamily="34" charset="0"/>
                <a:ea typeface="Verdana" panose="020B0604030504040204" pitchFamily="34" charset="0"/>
              </a:rPr>
              <a:t>New for 2026</a:t>
            </a:r>
          </a:p>
          <a:p>
            <a:pPr marL="0" indent="0">
              <a:buNone/>
            </a:pPr>
            <a:r>
              <a:rPr lang="en-US" sz="2600" dirty="0">
                <a:latin typeface="Verdana" panose="020B0604030504040204" pitchFamily="34" charset="0"/>
                <a:ea typeface="Verdana" panose="020B0604030504040204" pitchFamily="34" charset="0"/>
              </a:rPr>
              <a:t>Providers are required to immediately notify AAANM if an </a:t>
            </a:r>
            <a:r>
              <a:rPr lang="en-US" sz="2600" dirty="0"/>
              <a:t>employee is terminated for cause, due to a negative action in regards to an AAANM program participant and/or the MI Choice Waiver program. AAANM is required to report these situations to MDHHS OIG. </a:t>
            </a:r>
          </a:p>
          <a:p>
            <a:pPr marL="0" indent="0">
              <a:buNone/>
            </a:pPr>
            <a:endParaRPr lang="en-US" sz="3400" dirty="0">
              <a:solidFill>
                <a:schemeClr val="tx2"/>
              </a:solidFill>
            </a:endParaRPr>
          </a:p>
          <a:p>
            <a:pPr marL="0" indent="0">
              <a:buNone/>
            </a:pPr>
            <a:r>
              <a:rPr lang="en-US" sz="3400" dirty="0">
                <a:solidFill>
                  <a:schemeClr val="tx2"/>
                </a:solidFill>
              </a:rPr>
              <a:t>Additional Resources</a:t>
            </a:r>
          </a:p>
          <a:p>
            <a:pPr marL="0" indent="0">
              <a:buNone/>
            </a:pPr>
            <a:r>
              <a:rPr lang="en-US" dirty="0"/>
              <a:t>CMS: </a:t>
            </a:r>
            <a:r>
              <a:rPr lang="en-US" sz="2400" dirty="0">
                <a:hlinkClick r:id="rId2"/>
              </a:rPr>
              <a:t>Fraud, Waste, and Abuse Toolkit—Health Care Fraud and Program Integrity: An Overview for Providers Booklet</a:t>
            </a:r>
            <a:endParaRPr lang="en-US" sz="2400" dirty="0"/>
          </a:p>
          <a:p>
            <a:endParaRPr lang="nn-NO" sz="8000" dirty="0">
              <a:latin typeface="Verdana" panose="020B0604030504040204" pitchFamily="34" charset="0"/>
              <a:ea typeface="Verdana" panose="020B0604030504040204" pitchFamily="34" charset="0"/>
            </a:endParaRPr>
          </a:p>
          <a:p>
            <a:pPr marL="0" indent="0">
              <a:buNone/>
            </a:pPr>
            <a:endParaRPr lang="en-US" dirty="0"/>
          </a:p>
        </p:txBody>
      </p:sp>
    </p:spTree>
    <p:extLst>
      <p:ext uri="{BB962C8B-B14F-4D97-AF65-F5344CB8AC3E}">
        <p14:creationId xmlns:p14="http://schemas.microsoft.com/office/powerpoint/2010/main" val="9449533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753B4A-161E-218E-AFEA-BC72A8AE940B}"/>
              </a:ext>
            </a:extLst>
          </p:cNvPr>
          <p:cNvSpPr>
            <a:spLocks noGrp="1"/>
          </p:cNvSpPr>
          <p:nvPr>
            <p:ph type="title"/>
          </p:nvPr>
        </p:nvSpPr>
        <p:spPr/>
        <p:txBody>
          <a:bodyPr>
            <a:normAutofit/>
          </a:bodyPr>
          <a:lstStyle/>
          <a:p>
            <a:r>
              <a:rPr lang="en-US" sz="3600" dirty="0">
                <a:solidFill>
                  <a:srgbClr val="0070C0"/>
                </a:solidFill>
              </a:rPr>
              <a:t>Topics</a:t>
            </a:r>
          </a:p>
        </p:txBody>
      </p:sp>
      <p:sp>
        <p:nvSpPr>
          <p:cNvPr id="3" name="Slide Number Placeholder 2">
            <a:extLst>
              <a:ext uri="{FF2B5EF4-FFF2-40B4-BE49-F238E27FC236}">
                <a16:creationId xmlns:a16="http://schemas.microsoft.com/office/drawing/2014/main" id="{EE5787D0-1DE3-9E3F-8840-D4A7854F7937}"/>
              </a:ext>
            </a:extLst>
          </p:cNvPr>
          <p:cNvSpPr>
            <a:spLocks noGrp="1"/>
          </p:cNvSpPr>
          <p:nvPr>
            <p:ph type="sldNum" sz="quarter" idx="10"/>
          </p:nvPr>
        </p:nvSpPr>
        <p:spPr/>
        <p:txBody>
          <a:bodyPr/>
          <a:lstStyle/>
          <a:p>
            <a:fld id="{5BE91292-EE6A-4C39-A28D-BC2A9A8B6E5D}" type="slidenum">
              <a:rPr lang="en-US" smtClean="0"/>
              <a:pPr/>
              <a:t>2</a:t>
            </a:fld>
            <a:endParaRPr lang="en-US" dirty="0"/>
          </a:p>
        </p:txBody>
      </p:sp>
      <p:sp>
        <p:nvSpPr>
          <p:cNvPr id="4" name="Content Placeholder 3">
            <a:extLst>
              <a:ext uri="{FF2B5EF4-FFF2-40B4-BE49-F238E27FC236}">
                <a16:creationId xmlns:a16="http://schemas.microsoft.com/office/drawing/2014/main" id="{DB2BAFA8-5F47-2595-B51A-04BDEA22597F}"/>
              </a:ext>
            </a:extLst>
          </p:cNvPr>
          <p:cNvSpPr>
            <a:spLocks noGrp="1"/>
          </p:cNvSpPr>
          <p:nvPr>
            <p:ph idx="1"/>
          </p:nvPr>
        </p:nvSpPr>
        <p:spPr>
          <a:xfrm>
            <a:off x="1846730" y="2165289"/>
            <a:ext cx="6167718" cy="3863254"/>
          </a:xfrm>
        </p:spPr>
        <p:txBody>
          <a:bodyPr/>
          <a:lstStyle/>
          <a:p>
            <a:pPr>
              <a:buFont typeface="Wingdings" panose="05000000000000000000" pitchFamily="2" charset="2"/>
              <a:buChar char="Ø"/>
            </a:pPr>
            <a:r>
              <a:rPr lang="en-US" dirty="0"/>
              <a:t>Oversight Authorities</a:t>
            </a:r>
          </a:p>
          <a:p>
            <a:pPr>
              <a:buFont typeface="Wingdings" panose="05000000000000000000" pitchFamily="2" charset="2"/>
              <a:buChar char="Ø"/>
            </a:pPr>
            <a:r>
              <a:rPr lang="en-US" dirty="0"/>
              <a:t>Applicable Acts</a:t>
            </a:r>
          </a:p>
          <a:p>
            <a:pPr>
              <a:buFont typeface="Wingdings" panose="05000000000000000000" pitchFamily="2" charset="2"/>
              <a:buChar char="Ø"/>
            </a:pPr>
            <a:r>
              <a:rPr lang="en-US" dirty="0"/>
              <a:t>FWA Definitions</a:t>
            </a:r>
          </a:p>
          <a:p>
            <a:pPr>
              <a:buFont typeface="Wingdings" panose="05000000000000000000" pitchFamily="2" charset="2"/>
              <a:buChar char="Ø"/>
            </a:pPr>
            <a:r>
              <a:rPr lang="en-US" dirty="0"/>
              <a:t>Examples of FWA</a:t>
            </a:r>
          </a:p>
          <a:p>
            <a:pPr>
              <a:buFont typeface="Wingdings" panose="05000000000000000000" pitchFamily="2" charset="2"/>
              <a:buChar char="Ø"/>
            </a:pPr>
            <a:r>
              <a:rPr lang="en-US" dirty="0"/>
              <a:t>Reporting</a:t>
            </a:r>
          </a:p>
        </p:txBody>
      </p:sp>
    </p:spTree>
    <p:extLst>
      <p:ext uri="{BB962C8B-B14F-4D97-AF65-F5344CB8AC3E}">
        <p14:creationId xmlns:p14="http://schemas.microsoft.com/office/powerpoint/2010/main" val="16800486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99162-56F0-0DD4-0069-7B1AFC9F08C4}"/>
              </a:ext>
            </a:extLst>
          </p:cNvPr>
          <p:cNvSpPr>
            <a:spLocks noGrp="1"/>
          </p:cNvSpPr>
          <p:nvPr>
            <p:ph type="title"/>
          </p:nvPr>
        </p:nvSpPr>
        <p:spPr/>
        <p:txBody>
          <a:bodyPr>
            <a:normAutofit/>
          </a:bodyPr>
          <a:lstStyle/>
          <a:p>
            <a:r>
              <a:rPr lang="en-US" dirty="0">
                <a:solidFill>
                  <a:srgbClr val="0070C0"/>
                </a:solidFill>
              </a:rPr>
              <a:t>Oversight Authorities</a:t>
            </a:r>
            <a:br>
              <a:rPr lang="en-US" dirty="0"/>
            </a:br>
            <a:endParaRPr lang="en-US" dirty="0"/>
          </a:p>
        </p:txBody>
      </p:sp>
      <p:sp>
        <p:nvSpPr>
          <p:cNvPr id="3" name="Content Placeholder 2">
            <a:extLst>
              <a:ext uri="{FF2B5EF4-FFF2-40B4-BE49-F238E27FC236}">
                <a16:creationId xmlns:a16="http://schemas.microsoft.com/office/drawing/2014/main" id="{20389B8B-178F-47B4-FF50-0E264CDA2CC3}"/>
              </a:ext>
            </a:extLst>
          </p:cNvPr>
          <p:cNvSpPr>
            <a:spLocks noGrp="1"/>
          </p:cNvSpPr>
          <p:nvPr>
            <p:ph idx="1"/>
          </p:nvPr>
        </p:nvSpPr>
        <p:spPr>
          <a:xfrm>
            <a:off x="1020618" y="1449108"/>
            <a:ext cx="10515600" cy="4351338"/>
          </a:xfrm>
        </p:spPr>
        <p:txBody>
          <a:bodyPr>
            <a:normAutofit lnSpcReduction="10000"/>
          </a:bodyPr>
          <a:lstStyle/>
          <a:p>
            <a:pPr algn="l"/>
            <a:endParaRPr lang="en-US" dirty="0"/>
          </a:p>
          <a:p>
            <a:r>
              <a:rPr lang="en-US" dirty="0"/>
              <a:t>Centers for Medicare &amp; Medicaid Services (CMS)</a:t>
            </a:r>
          </a:p>
          <a:p>
            <a:r>
              <a:rPr lang="en-US" dirty="0"/>
              <a:t>Department of Attorney General, State of Michigan</a:t>
            </a:r>
          </a:p>
          <a:p>
            <a:r>
              <a:rPr lang="en-US" dirty="0"/>
              <a:t>US Department of Justice</a:t>
            </a:r>
          </a:p>
          <a:p>
            <a:r>
              <a:rPr lang="en-US" dirty="0"/>
              <a:t>Medicaid Fraud Control Units</a:t>
            </a:r>
          </a:p>
          <a:p>
            <a:r>
              <a:rPr lang="en-US" dirty="0"/>
              <a:t>Office of Inspector General (OIG), US Dept of Health &amp;</a:t>
            </a:r>
          </a:p>
          <a:p>
            <a:pPr marL="0" indent="0">
              <a:buNone/>
            </a:pPr>
            <a:r>
              <a:rPr lang="en-US" dirty="0"/>
              <a:t>          Human Services (HHS)</a:t>
            </a:r>
          </a:p>
          <a:p>
            <a:r>
              <a:rPr lang="en-US" dirty="0"/>
              <a:t>OIG, State of Michigan</a:t>
            </a:r>
          </a:p>
          <a:p>
            <a:r>
              <a:rPr lang="en-US" dirty="0"/>
              <a:t>US Department of Justice</a:t>
            </a:r>
          </a:p>
          <a:p>
            <a:pPr algn="l"/>
            <a:endParaRPr lang="en-US" dirty="0"/>
          </a:p>
        </p:txBody>
      </p:sp>
      <p:sp>
        <p:nvSpPr>
          <p:cNvPr id="4" name="Slide Number Placeholder 3">
            <a:extLst>
              <a:ext uri="{FF2B5EF4-FFF2-40B4-BE49-F238E27FC236}">
                <a16:creationId xmlns:a16="http://schemas.microsoft.com/office/drawing/2014/main" id="{2AC74B16-3F19-89BD-708E-4040DED6F27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45D83F2-DE24-46B0-B409-B6DF94838492}" type="slidenum">
              <a:rPr kumimoji="0" lang="en-US" sz="1200" b="0" i="0" u="none" strike="noStrike" kern="1200" cap="none" spc="0" normalizeH="0" baseline="0" noProof="0" smtClean="0">
                <a:ln>
                  <a:noFill/>
                </a:ln>
                <a:solidFill>
                  <a:prstClr val="black"/>
                </a:solidFill>
                <a:effectLst/>
                <a:uLnTx/>
                <a:uFillTx/>
                <a:latin typeface="Verdana" panose="020B0604030504040204" pitchFamily="34" charset="0"/>
                <a:ea typeface="Verdana" panose="020B0604030504040204" pitchFamily="34"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p:txBody>
      </p:sp>
    </p:spTree>
    <p:extLst>
      <p:ext uri="{BB962C8B-B14F-4D97-AF65-F5344CB8AC3E}">
        <p14:creationId xmlns:p14="http://schemas.microsoft.com/office/powerpoint/2010/main" val="26890278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20A7B9-714B-9552-2D91-57CBD9EA0A6D}"/>
              </a:ext>
            </a:extLst>
          </p:cNvPr>
          <p:cNvSpPr>
            <a:spLocks noGrp="1"/>
          </p:cNvSpPr>
          <p:nvPr>
            <p:ph type="title"/>
          </p:nvPr>
        </p:nvSpPr>
        <p:spPr/>
        <p:txBody>
          <a:bodyPr>
            <a:normAutofit/>
          </a:bodyPr>
          <a:lstStyle/>
          <a:p>
            <a:r>
              <a:rPr lang="en-US" sz="3600" dirty="0">
                <a:solidFill>
                  <a:srgbClr val="0070C0"/>
                </a:solidFill>
              </a:rPr>
              <a:t>Applicable Act: Federal False Claims</a:t>
            </a:r>
          </a:p>
        </p:txBody>
      </p:sp>
      <p:sp>
        <p:nvSpPr>
          <p:cNvPr id="3" name="Slide Number Placeholder 2">
            <a:extLst>
              <a:ext uri="{FF2B5EF4-FFF2-40B4-BE49-F238E27FC236}">
                <a16:creationId xmlns:a16="http://schemas.microsoft.com/office/drawing/2014/main" id="{CCC8687D-B669-10F0-BAE6-7A709C0240B3}"/>
              </a:ext>
            </a:extLst>
          </p:cNvPr>
          <p:cNvSpPr>
            <a:spLocks noGrp="1"/>
          </p:cNvSpPr>
          <p:nvPr>
            <p:ph type="sldNum" sz="quarter" idx="10"/>
          </p:nvPr>
        </p:nvSpPr>
        <p:spPr/>
        <p:txBody>
          <a:bodyPr/>
          <a:lstStyle/>
          <a:p>
            <a:fld id="{5BE91292-EE6A-4C39-A28D-BC2A9A8B6E5D}" type="slidenum">
              <a:rPr lang="en-US" smtClean="0"/>
              <a:pPr/>
              <a:t>4</a:t>
            </a:fld>
            <a:endParaRPr lang="en-US" dirty="0"/>
          </a:p>
        </p:txBody>
      </p:sp>
      <p:sp>
        <p:nvSpPr>
          <p:cNvPr id="4" name="Content Placeholder 3">
            <a:extLst>
              <a:ext uri="{FF2B5EF4-FFF2-40B4-BE49-F238E27FC236}">
                <a16:creationId xmlns:a16="http://schemas.microsoft.com/office/drawing/2014/main" id="{66C1A6C5-8DFE-7E2B-00E5-F794BEC85D2F}"/>
              </a:ext>
            </a:extLst>
          </p:cNvPr>
          <p:cNvSpPr>
            <a:spLocks noGrp="1"/>
          </p:cNvSpPr>
          <p:nvPr>
            <p:ph idx="1"/>
          </p:nvPr>
        </p:nvSpPr>
        <p:spPr>
          <a:xfrm>
            <a:off x="838200" y="1824631"/>
            <a:ext cx="10515601" cy="4127934"/>
          </a:xfrm>
        </p:spPr>
        <p:txBody>
          <a:bodyPr>
            <a:normAutofit fontScale="85000" lnSpcReduction="10000"/>
          </a:bodyPr>
          <a:lstStyle/>
          <a:p>
            <a:pPr marL="0" indent="0">
              <a:lnSpc>
                <a:spcPct val="100000"/>
              </a:lnSpc>
              <a:spcBef>
                <a:spcPts val="100"/>
              </a:spcBef>
              <a:buNone/>
            </a:pPr>
            <a:r>
              <a:rPr lang="en-US" sz="2400" b="1" spc="165" dirty="0">
                <a:solidFill>
                  <a:srgbClr val="306EBF"/>
                </a:solidFill>
                <a:latin typeface="Verdana" panose="020B0604030504040204" pitchFamily="34" charset="0"/>
                <a:ea typeface="Verdana" panose="020B0604030504040204" pitchFamily="34" charset="0"/>
                <a:cs typeface="Calibri"/>
              </a:rPr>
              <a:t>The</a:t>
            </a:r>
            <a:r>
              <a:rPr lang="en-US" sz="2400" b="1" spc="40" dirty="0">
                <a:solidFill>
                  <a:srgbClr val="306EBF"/>
                </a:solidFill>
                <a:latin typeface="Verdana" panose="020B0604030504040204" pitchFamily="34" charset="0"/>
                <a:ea typeface="Verdana" panose="020B0604030504040204" pitchFamily="34" charset="0"/>
                <a:cs typeface="Calibri"/>
              </a:rPr>
              <a:t> </a:t>
            </a:r>
            <a:r>
              <a:rPr lang="en-US" sz="2400" b="1" spc="140" dirty="0">
                <a:solidFill>
                  <a:srgbClr val="306EBF"/>
                </a:solidFill>
                <a:latin typeface="Verdana" panose="020B0604030504040204" pitchFamily="34" charset="0"/>
                <a:ea typeface="Verdana" panose="020B0604030504040204" pitchFamily="34" charset="0"/>
                <a:cs typeface="Calibri"/>
              </a:rPr>
              <a:t>False</a:t>
            </a:r>
            <a:r>
              <a:rPr lang="en-US" sz="2400" b="1" spc="60" dirty="0">
                <a:solidFill>
                  <a:srgbClr val="306EBF"/>
                </a:solidFill>
                <a:latin typeface="Verdana" panose="020B0604030504040204" pitchFamily="34" charset="0"/>
                <a:ea typeface="Verdana" panose="020B0604030504040204" pitchFamily="34" charset="0"/>
                <a:cs typeface="Calibri"/>
              </a:rPr>
              <a:t> </a:t>
            </a:r>
            <a:r>
              <a:rPr lang="en-US" sz="2400" b="1" spc="180" dirty="0">
                <a:solidFill>
                  <a:srgbClr val="306EBF"/>
                </a:solidFill>
                <a:latin typeface="Verdana" panose="020B0604030504040204" pitchFamily="34" charset="0"/>
                <a:ea typeface="Verdana" panose="020B0604030504040204" pitchFamily="34" charset="0"/>
                <a:cs typeface="Calibri"/>
              </a:rPr>
              <a:t>Claims</a:t>
            </a:r>
            <a:r>
              <a:rPr lang="en-US" sz="2400" b="1" spc="-5" dirty="0">
                <a:solidFill>
                  <a:srgbClr val="306EBF"/>
                </a:solidFill>
                <a:latin typeface="Verdana" panose="020B0604030504040204" pitchFamily="34" charset="0"/>
                <a:ea typeface="Verdana" panose="020B0604030504040204" pitchFamily="34" charset="0"/>
                <a:cs typeface="Calibri"/>
              </a:rPr>
              <a:t> </a:t>
            </a:r>
            <a:r>
              <a:rPr lang="en-US" sz="2400" b="1" spc="140" dirty="0">
                <a:solidFill>
                  <a:srgbClr val="306EBF"/>
                </a:solidFill>
                <a:latin typeface="Verdana" panose="020B0604030504040204" pitchFamily="34" charset="0"/>
                <a:ea typeface="Verdana" panose="020B0604030504040204" pitchFamily="34" charset="0"/>
                <a:cs typeface="Calibri"/>
              </a:rPr>
              <a:t>Act </a:t>
            </a:r>
            <a:r>
              <a:rPr lang="en-US" sz="2400" spc="140" dirty="0">
                <a:latin typeface="Verdana" panose="020B0604030504040204" pitchFamily="34" charset="0"/>
                <a:ea typeface="Verdana" panose="020B0604030504040204" pitchFamily="34" charset="0"/>
                <a:cs typeface="Calibri"/>
              </a:rPr>
              <a:t>p</a:t>
            </a:r>
            <a:r>
              <a:rPr lang="en-US" sz="2400" spc="45" dirty="0">
                <a:latin typeface="Verdana" panose="020B0604030504040204" pitchFamily="34" charset="0"/>
                <a:ea typeface="Verdana" panose="020B0604030504040204" pitchFamily="34" charset="0"/>
                <a:cs typeface="Calibri"/>
              </a:rPr>
              <a:t>rohibits</a:t>
            </a:r>
            <a:r>
              <a:rPr lang="en-US" sz="2400" spc="50" dirty="0">
                <a:latin typeface="Verdana" panose="020B0604030504040204" pitchFamily="34" charset="0"/>
                <a:ea typeface="Verdana" panose="020B0604030504040204" pitchFamily="34" charset="0"/>
                <a:cs typeface="Calibri"/>
              </a:rPr>
              <a:t> </a:t>
            </a:r>
            <a:r>
              <a:rPr lang="en-US" sz="2400" spc="75" dirty="0">
                <a:latin typeface="Verdana" panose="020B0604030504040204" pitchFamily="34" charset="0"/>
                <a:ea typeface="Verdana" panose="020B0604030504040204" pitchFamily="34" charset="0"/>
                <a:cs typeface="Calibri"/>
              </a:rPr>
              <a:t>any</a:t>
            </a:r>
            <a:r>
              <a:rPr lang="en-US" sz="2400" spc="20" dirty="0">
                <a:latin typeface="Verdana" panose="020B0604030504040204" pitchFamily="34" charset="0"/>
                <a:ea typeface="Verdana" panose="020B0604030504040204" pitchFamily="34" charset="0"/>
                <a:cs typeface="Calibri"/>
              </a:rPr>
              <a:t> </a:t>
            </a:r>
            <a:r>
              <a:rPr lang="en-US" sz="2400" spc="100" dirty="0">
                <a:latin typeface="Verdana" panose="020B0604030504040204" pitchFamily="34" charset="0"/>
                <a:ea typeface="Verdana" panose="020B0604030504040204" pitchFamily="34" charset="0"/>
                <a:cs typeface="Calibri"/>
              </a:rPr>
              <a:t>person</a:t>
            </a:r>
            <a:r>
              <a:rPr lang="en-US" sz="2400" spc="35" dirty="0">
                <a:latin typeface="Verdana" panose="020B0604030504040204" pitchFamily="34" charset="0"/>
                <a:ea typeface="Verdana" panose="020B0604030504040204" pitchFamily="34" charset="0"/>
                <a:cs typeface="Calibri"/>
              </a:rPr>
              <a:t> </a:t>
            </a:r>
            <a:r>
              <a:rPr lang="en-US" sz="2400" spc="50" dirty="0">
                <a:latin typeface="Verdana" panose="020B0604030504040204" pitchFamily="34" charset="0"/>
                <a:ea typeface="Verdana" panose="020B0604030504040204" pitchFamily="34" charset="0"/>
                <a:cs typeface="Calibri"/>
              </a:rPr>
              <a:t>from</a:t>
            </a:r>
            <a:r>
              <a:rPr lang="en-US" sz="2400" spc="30" dirty="0">
                <a:latin typeface="Verdana" panose="020B0604030504040204" pitchFamily="34" charset="0"/>
                <a:ea typeface="Verdana" panose="020B0604030504040204" pitchFamily="34" charset="0"/>
                <a:cs typeface="Calibri"/>
              </a:rPr>
              <a:t> </a:t>
            </a:r>
            <a:r>
              <a:rPr lang="en-US" sz="2400" spc="80" dirty="0">
                <a:latin typeface="Verdana" panose="020B0604030504040204" pitchFamily="34" charset="0"/>
                <a:ea typeface="Verdana" panose="020B0604030504040204" pitchFamily="34" charset="0"/>
                <a:cs typeface="Calibri"/>
              </a:rPr>
              <a:t>knowingly </a:t>
            </a:r>
            <a:r>
              <a:rPr lang="en-US" sz="2400" spc="85" dirty="0">
                <a:latin typeface="Verdana" panose="020B0604030504040204" pitchFamily="34" charset="0"/>
                <a:ea typeface="Verdana" panose="020B0604030504040204" pitchFamily="34" charset="0"/>
                <a:cs typeface="Calibri"/>
              </a:rPr>
              <a:t>presenting</a:t>
            </a:r>
            <a:r>
              <a:rPr lang="en-US" sz="2400" spc="35" dirty="0">
                <a:latin typeface="Verdana" panose="020B0604030504040204" pitchFamily="34" charset="0"/>
                <a:ea typeface="Verdana" panose="020B0604030504040204" pitchFamily="34" charset="0"/>
                <a:cs typeface="Calibri"/>
              </a:rPr>
              <a:t> </a:t>
            </a:r>
            <a:r>
              <a:rPr lang="en-US" sz="2400" spc="80" dirty="0">
                <a:latin typeface="Verdana" panose="020B0604030504040204" pitchFamily="34" charset="0"/>
                <a:ea typeface="Verdana" panose="020B0604030504040204" pitchFamily="34" charset="0"/>
                <a:cs typeface="Calibri"/>
              </a:rPr>
              <a:t>or</a:t>
            </a:r>
            <a:r>
              <a:rPr lang="en-US" sz="2400" spc="25" dirty="0">
                <a:latin typeface="Verdana" panose="020B0604030504040204" pitchFamily="34" charset="0"/>
                <a:ea typeface="Verdana" panose="020B0604030504040204" pitchFamily="34" charset="0"/>
                <a:cs typeface="Calibri"/>
              </a:rPr>
              <a:t> </a:t>
            </a:r>
            <a:r>
              <a:rPr lang="en-US" sz="2400" spc="110" dirty="0">
                <a:latin typeface="Verdana" panose="020B0604030504040204" pitchFamily="34" charset="0"/>
                <a:ea typeface="Verdana" panose="020B0604030504040204" pitchFamily="34" charset="0"/>
                <a:cs typeface="Calibri"/>
              </a:rPr>
              <a:t>causing</a:t>
            </a:r>
            <a:r>
              <a:rPr lang="en-US" sz="2400" spc="15" dirty="0">
                <a:latin typeface="Verdana" panose="020B0604030504040204" pitchFamily="34" charset="0"/>
                <a:ea typeface="Verdana" panose="020B0604030504040204" pitchFamily="34" charset="0"/>
                <a:cs typeface="Calibri"/>
              </a:rPr>
              <a:t> </a:t>
            </a:r>
            <a:r>
              <a:rPr lang="en-US" sz="2400" spc="50" dirty="0">
                <a:latin typeface="Verdana" panose="020B0604030504040204" pitchFamily="34" charset="0"/>
                <a:ea typeface="Verdana" panose="020B0604030504040204" pitchFamily="34" charset="0"/>
                <a:cs typeface="Calibri"/>
              </a:rPr>
              <a:t>to</a:t>
            </a:r>
            <a:r>
              <a:rPr lang="en-US" sz="2400" spc="25" dirty="0">
                <a:latin typeface="Verdana" panose="020B0604030504040204" pitchFamily="34" charset="0"/>
                <a:ea typeface="Verdana" panose="020B0604030504040204" pitchFamily="34" charset="0"/>
                <a:cs typeface="Calibri"/>
              </a:rPr>
              <a:t> </a:t>
            </a:r>
            <a:r>
              <a:rPr lang="en-US" sz="2400" spc="140" dirty="0">
                <a:latin typeface="Verdana" panose="020B0604030504040204" pitchFamily="34" charset="0"/>
                <a:ea typeface="Verdana" panose="020B0604030504040204" pitchFamily="34" charset="0"/>
                <a:cs typeface="Calibri"/>
              </a:rPr>
              <a:t>be </a:t>
            </a:r>
            <a:r>
              <a:rPr lang="en-US" sz="2400" spc="85" dirty="0">
                <a:latin typeface="Verdana" panose="020B0604030504040204" pitchFamily="34" charset="0"/>
                <a:ea typeface="Verdana" panose="020B0604030504040204" pitchFamily="34" charset="0"/>
                <a:cs typeface="Calibri"/>
              </a:rPr>
              <a:t>presented </a:t>
            </a:r>
            <a:r>
              <a:rPr lang="en-US" sz="2400" spc="105" dirty="0">
                <a:latin typeface="Verdana" panose="020B0604030504040204" pitchFamily="34" charset="0"/>
                <a:ea typeface="Verdana" panose="020B0604030504040204" pitchFamily="34" charset="0"/>
                <a:cs typeface="Calibri"/>
              </a:rPr>
              <a:t>a</a:t>
            </a:r>
            <a:r>
              <a:rPr lang="en-US" sz="2400" spc="50" dirty="0">
                <a:latin typeface="Verdana" panose="020B0604030504040204" pitchFamily="34" charset="0"/>
                <a:ea typeface="Verdana" panose="020B0604030504040204" pitchFamily="34" charset="0"/>
                <a:cs typeface="Calibri"/>
              </a:rPr>
              <a:t> </a:t>
            </a:r>
            <a:r>
              <a:rPr lang="en-US" sz="2400" dirty="0">
                <a:latin typeface="Verdana" panose="020B0604030504040204" pitchFamily="34" charset="0"/>
                <a:ea typeface="Verdana" panose="020B0604030504040204" pitchFamily="34" charset="0"/>
                <a:cs typeface="Calibri"/>
              </a:rPr>
              <a:t>false</a:t>
            </a:r>
            <a:r>
              <a:rPr lang="en-US" sz="2400" spc="65" dirty="0">
                <a:latin typeface="Verdana" panose="020B0604030504040204" pitchFamily="34" charset="0"/>
                <a:ea typeface="Verdana" panose="020B0604030504040204" pitchFamily="34" charset="0"/>
                <a:cs typeface="Calibri"/>
              </a:rPr>
              <a:t> </a:t>
            </a:r>
            <a:r>
              <a:rPr lang="en-US" sz="2400" spc="80" dirty="0">
                <a:latin typeface="Verdana" panose="020B0604030504040204" pitchFamily="34" charset="0"/>
                <a:ea typeface="Verdana" panose="020B0604030504040204" pitchFamily="34" charset="0"/>
                <a:cs typeface="Calibri"/>
              </a:rPr>
              <a:t>or</a:t>
            </a:r>
            <a:r>
              <a:rPr lang="en-US" sz="2400" spc="70" dirty="0">
                <a:latin typeface="Verdana" panose="020B0604030504040204" pitchFamily="34" charset="0"/>
                <a:ea typeface="Verdana" panose="020B0604030504040204" pitchFamily="34" charset="0"/>
                <a:cs typeface="Calibri"/>
              </a:rPr>
              <a:t> </a:t>
            </a:r>
            <a:r>
              <a:rPr lang="en-US" sz="2400" spc="50" dirty="0">
                <a:latin typeface="Verdana" panose="020B0604030504040204" pitchFamily="34" charset="0"/>
                <a:ea typeface="Verdana" panose="020B0604030504040204" pitchFamily="34" charset="0"/>
                <a:cs typeface="Calibri"/>
              </a:rPr>
              <a:t>fraudulent</a:t>
            </a:r>
            <a:r>
              <a:rPr lang="en-US" sz="2400" spc="90" dirty="0">
                <a:latin typeface="Verdana" panose="020B0604030504040204" pitchFamily="34" charset="0"/>
                <a:ea typeface="Verdana" panose="020B0604030504040204" pitchFamily="34" charset="0"/>
                <a:cs typeface="Calibri"/>
              </a:rPr>
              <a:t> </a:t>
            </a:r>
            <a:r>
              <a:rPr lang="en-US" sz="2400" spc="65" dirty="0">
                <a:latin typeface="Verdana" panose="020B0604030504040204" pitchFamily="34" charset="0"/>
                <a:ea typeface="Verdana" panose="020B0604030504040204" pitchFamily="34" charset="0"/>
                <a:cs typeface="Calibri"/>
              </a:rPr>
              <a:t>claim </a:t>
            </a:r>
            <a:r>
              <a:rPr lang="en-US" sz="2400" spc="50" dirty="0">
                <a:latin typeface="Verdana" panose="020B0604030504040204" pitchFamily="34" charset="0"/>
                <a:ea typeface="Verdana" panose="020B0604030504040204" pitchFamily="34" charset="0"/>
                <a:cs typeface="Calibri"/>
              </a:rPr>
              <a:t>to</a:t>
            </a:r>
            <a:r>
              <a:rPr lang="en-US" sz="2400" spc="75" dirty="0">
                <a:latin typeface="Verdana" panose="020B0604030504040204" pitchFamily="34" charset="0"/>
                <a:ea typeface="Verdana" panose="020B0604030504040204" pitchFamily="34" charset="0"/>
                <a:cs typeface="Calibri"/>
              </a:rPr>
              <a:t> </a:t>
            </a:r>
            <a:r>
              <a:rPr lang="en-US" sz="2400" spc="50" dirty="0">
                <a:latin typeface="Verdana" panose="020B0604030504040204" pitchFamily="34" charset="0"/>
                <a:ea typeface="Verdana" panose="020B0604030504040204" pitchFamily="34" charset="0"/>
                <a:cs typeface="Calibri"/>
              </a:rPr>
              <a:t>the</a:t>
            </a:r>
            <a:r>
              <a:rPr lang="en-US" sz="2400" spc="75" dirty="0">
                <a:latin typeface="Verdana" panose="020B0604030504040204" pitchFamily="34" charset="0"/>
                <a:ea typeface="Verdana" panose="020B0604030504040204" pitchFamily="34" charset="0"/>
                <a:cs typeface="Calibri"/>
              </a:rPr>
              <a:t> United </a:t>
            </a:r>
            <a:r>
              <a:rPr lang="en-US" sz="2400" dirty="0">
                <a:latin typeface="Verdana" panose="020B0604030504040204" pitchFamily="34" charset="0"/>
                <a:ea typeface="Verdana" panose="020B0604030504040204" pitchFamily="34" charset="0"/>
                <a:cs typeface="Calibri"/>
              </a:rPr>
              <a:t>States</a:t>
            </a:r>
            <a:r>
              <a:rPr lang="en-US" sz="2400" spc="85" dirty="0">
                <a:latin typeface="Verdana" panose="020B0604030504040204" pitchFamily="34" charset="0"/>
                <a:ea typeface="Verdana" panose="020B0604030504040204" pitchFamily="34" charset="0"/>
                <a:cs typeface="Calibri"/>
              </a:rPr>
              <a:t> </a:t>
            </a:r>
            <a:r>
              <a:rPr lang="en-US" sz="2400" spc="95" dirty="0">
                <a:latin typeface="Verdana" panose="020B0604030504040204" pitchFamily="34" charset="0"/>
                <a:ea typeface="Verdana" panose="020B0604030504040204" pitchFamily="34" charset="0"/>
                <a:cs typeface="Calibri"/>
              </a:rPr>
              <a:t>government</a:t>
            </a:r>
            <a:r>
              <a:rPr lang="en-US" sz="2400" spc="90" dirty="0">
                <a:latin typeface="Verdana" panose="020B0604030504040204" pitchFamily="34" charset="0"/>
                <a:ea typeface="Verdana" panose="020B0604030504040204" pitchFamily="34" charset="0"/>
                <a:cs typeface="Calibri"/>
              </a:rPr>
              <a:t> </a:t>
            </a:r>
            <a:r>
              <a:rPr lang="en-US" sz="2400" spc="-25" dirty="0">
                <a:latin typeface="Verdana" panose="020B0604030504040204" pitchFamily="34" charset="0"/>
                <a:ea typeface="Verdana" panose="020B0604030504040204" pitchFamily="34" charset="0"/>
                <a:cs typeface="Calibri"/>
              </a:rPr>
              <a:t>for </a:t>
            </a:r>
            <a:r>
              <a:rPr lang="en-US" sz="2400" spc="60" dirty="0">
                <a:latin typeface="Verdana" panose="020B0604030504040204" pitchFamily="34" charset="0"/>
                <a:ea typeface="Verdana" panose="020B0604030504040204" pitchFamily="34" charset="0"/>
                <a:cs typeface="Calibri"/>
              </a:rPr>
              <a:t>payment.</a:t>
            </a:r>
          </a:p>
          <a:p>
            <a:pPr marL="12700">
              <a:lnSpc>
                <a:spcPct val="100000"/>
              </a:lnSpc>
              <a:spcBef>
                <a:spcPts val="100"/>
              </a:spcBef>
            </a:pPr>
            <a:endParaRPr lang="en-US" sz="2400" spc="60" dirty="0">
              <a:latin typeface="Verdana" panose="020B0604030504040204" pitchFamily="34" charset="0"/>
              <a:ea typeface="Verdana" panose="020B0604030504040204" pitchFamily="34" charset="0"/>
              <a:cs typeface="Calibri"/>
            </a:endParaRPr>
          </a:p>
          <a:p>
            <a:pPr marL="0" marR="102870" indent="0">
              <a:lnSpc>
                <a:spcPts val="1839"/>
              </a:lnSpc>
              <a:spcBef>
                <a:spcPts val="330"/>
              </a:spcBef>
              <a:buNone/>
            </a:pPr>
            <a:r>
              <a:rPr lang="en-US" sz="2400" spc="100" dirty="0">
                <a:latin typeface="Verdana" panose="020B0604030504040204" pitchFamily="34" charset="0"/>
                <a:ea typeface="Verdana" panose="020B0604030504040204" pitchFamily="34" charset="0"/>
                <a:cs typeface="Calibri"/>
              </a:rPr>
              <a:t>This</a:t>
            </a:r>
            <a:r>
              <a:rPr lang="en-US" sz="2400" spc="5" dirty="0">
                <a:latin typeface="Verdana" panose="020B0604030504040204" pitchFamily="34" charset="0"/>
                <a:ea typeface="Verdana" panose="020B0604030504040204" pitchFamily="34" charset="0"/>
                <a:cs typeface="Calibri"/>
              </a:rPr>
              <a:t> </a:t>
            </a:r>
            <a:r>
              <a:rPr lang="en-US" sz="2400" spc="80" dirty="0">
                <a:latin typeface="Verdana" panose="020B0604030504040204" pitchFamily="34" charset="0"/>
                <a:ea typeface="Verdana" panose="020B0604030504040204" pitchFamily="34" charset="0"/>
                <a:cs typeface="Calibri"/>
              </a:rPr>
              <a:t>act</a:t>
            </a:r>
            <a:r>
              <a:rPr lang="en-US" sz="2400" spc="20" dirty="0">
                <a:latin typeface="Verdana" panose="020B0604030504040204" pitchFamily="34" charset="0"/>
                <a:ea typeface="Verdana" panose="020B0604030504040204" pitchFamily="34" charset="0"/>
                <a:cs typeface="Calibri"/>
              </a:rPr>
              <a:t> </a:t>
            </a:r>
            <a:r>
              <a:rPr lang="en-US" sz="2400" spc="125" dirty="0">
                <a:latin typeface="Verdana" panose="020B0604030504040204" pitchFamily="34" charset="0"/>
                <a:ea typeface="Verdana" panose="020B0604030504040204" pitchFamily="34" charset="0"/>
                <a:cs typeface="Calibri"/>
              </a:rPr>
              <a:t>imposes</a:t>
            </a:r>
            <a:r>
              <a:rPr lang="en-US" sz="2400" spc="10" dirty="0">
                <a:latin typeface="Verdana" panose="020B0604030504040204" pitchFamily="34" charset="0"/>
                <a:ea typeface="Verdana" panose="020B0604030504040204" pitchFamily="34" charset="0"/>
                <a:cs typeface="Calibri"/>
              </a:rPr>
              <a:t> </a:t>
            </a:r>
            <a:r>
              <a:rPr lang="en-US" sz="2400" spc="90" dirty="0">
                <a:latin typeface="Verdana" panose="020B0604030504040204" pitchFamily="34" charset="0"/>
                <a:ea typeface="Verdana" panose="020B0604030504040204" pitchFamily="34" charset="0"/>
                <a:cs typeface="Calibri"/>
              </a:rPr>
              <a:t>civil</a:t>
            </a:r>
            <a:r>
              <a:rPr lang="en-US" sz="2400" spc="15" dirty="0">
                <a:latin typeface="Verdana" panose="020B0604030504040204" pitchFamily="34" charset="0"/>
                <a:ea typeface="Verdana" panose="020B0604030504040204" pitchFamily="34" charset="0"/>
                <a:cs typeface="Calibri"/>
              </a:rPr>
              <a:t> </a:t>
            </a:r>
            <a:r>
              <a:rPr lang="en-US" sz="2400" spc="85" dirty="0">
                <a:latin typeface="Verdana" panose="020B0604030504040204" pitchFamily="34" charset="0"/>
                <a:ea typeface="Verdana" panose="020B0604030504040204" pitchFamily="34" charset="0"/>
                <a:cs typeface="Calibri"/>
              </a:rPr>
              <a:t>liability</a:t>
            </a:r>
            <a:r>
              <a:rPr lang="en-US" sz="2400" spc="55" dirty="0">
                <a:latin typeface="Verdana" panose="020B0604030504040204" pitchFamily="34" charset="0"/>
                <a:ea typeface="Verdana" panose="020B0604030504040204" pitchFamily="34" charset="0"/>
                <a:cs typeface="Calibri"/>
              </a:rPr>
              <a:t> </a:t>
            </a:r>
            <a:r>
              <a:rPr lang="en-US" sz="2400" spc="130" dirty="0">
                <a:latin typeface="Verdana" panose="020B0604030504040204" pitchFamily="34" charset="0"/>
                <a:ea typeface="Verdana" panose="020B0604030504040204" pitchFamily="34" charset="0"/>
                <a:cs typeface="Calibri"/>
              </a:rPr>
              <a:t>on</a:t>
            </a:r>
            <a:r>
              <a:rPr lang="en-US" sz="2400" spc="5" dirty="0">
                <a:latin typeface="Verdana" panose="020B0604030504040204" pitchFamily="34" charset="0"/>
                <a:ea typeface="Verdana" panose="020B0604030504040204" pitchFamily="34" charset="0"/>
                <a:cs typeface="Calibri"/>
              </a:rPr>
              <a:t> </a:t>
            </a:r>
            <a:r>
              <a:rPr lang="en-US" sz="2400" spc="120" dirty="0">
                <a:latin typeface="Verdana" panose="020B0604030504040204" pitchFamily="34" charset="0"/>
                <a:ea typeface="Verdana" panose="020B0604030504040204" pitchFamily="34" charset="0"/>
                <a:cs typeface="Calibri"/>
              </a:rPr>
              <a:t>any</a:t>
            </a:r>
            <a:r>
              <a:rPr lang="en-US" sz="2400" spc="10" dirty="0">
                <a:latin typeface="Verdana" panose="020B0604030504040204" pitchFamily="34" charset="0"/>
                <a:ea typeface="Verdana" panose="020B0604030504040204" pitchFamily="34" charset="0"/>
                <a:cs typeface="Calibri"/>
              </a:rPr>
              <a:t> </a:t>
            </a:r>
            <a:r>
              <a:rPr lang="en-US" sz="2400" spc="110" dirty="0">
                <a:latin typeface="Verdana" panose="020B0604030504040204" pitchFamily="34" charset="0"/>
                <a:ea typeface="Verdana" panose="020B0604030504040204" pitchFamily="34" charset="0"/>
                <a:cs typeface="Calibri"/>
              </a:rPr>
              <a:t>person </a:t>
            </a:r>
            <a:r>
              <a:rPr lang="en-US" sz="2400" spc="105" dirty="0">
                <a:latin typeface="Verdana" panose="020B0604030504040204" pitchFamily="34" charset="0"/>
                <a:ea typeface="Verdana" panose="020B0604030504040204" pitchFamily="34" charset="0"/>
                <a:cs typeface="Calibri"/>
              </a:rPr>
              <a:t>who:</a:t>
            </a:r>
          </a:p>
          <a:p>
            <a:pPr marL="0" marR="102870" indent="0">
              <a:lnSpc>
                <a:spcPts val="1839"/>
              </a:lnSpc>
              <a:spcBef>
                <a:spcPts val="330"/>
              </a:spcBef>
              <a:buNone/>
            </a:pPr>
            <a:endParaRPr lang="en-US" sz="2400" dirty="0">
              <a:latin typeface="Verdana" panose="020B0604030504040204" pitchFamily="34" charset="0"/>
              <a:ea typeface="Verdana" panose="020B0604030504040204" pitchFamily="34" charset="0"/>
              <a:cs typeface="Calibri"/>
            </a:endParaRPr>
          </a:p>
          <a:p>
            <a:pPr marL="240665" indent="-227965">
              <a:lnSpc>
                <a:spcPts val="1825"/>
              </a:lnSpc>
              <a:spcBef>
                <a:spcPts val="915"/>
              </a:spcBef>
              <a:buFont typeface="Arial"/>
              <a:buChar char="•"/>
              <a:tabLst>
                <a:tab pos="240665" algn="l"/>
              </a:tabLst>
            </a:pPr>
            <a:r>
              <a:rPr lang="en-US" sz="2400" spc="70" dirty="0">
                <a:latin typeface="Verdana" panose="020B0604030504040204" pitchFamily="34" charset="0"/>
                <a:ea typeface="Verdana" panose="020B0604030504040204" pitchFamily="34" charset="0"/>
                <a:cs typeface="Calibri"/>
              </a:rPr>
              <a:t>Knowingly</a:t>
            </a:r>
            <a:r>
              <a:rPr lang="en-US" sz="2400" spc="145" dirty="0">
                <a:latin typeface="Verdana" panose="020B0604030504040204" pitchFamily="34" charset="0"/>
                <a:ea typeface="Verdana" panose="020B0604030504040204" pitchFamily="34" charset="0"/>
                <a:cs typeface="Calibri"/>
              </a:rPr>
              <a:t> </a:t>
            </a:r>
            <a:r>
              <a:rPr lang="en-US" sz="2400" spc="45" dirty="0">
                <a:latin typeface="Verdana" panose="020B0604030504040204" pitchFamily="34" charset="0"/>
                <a:ea typeface="Verdana" panose="020B0604030504040204" pitchFamily="34" charset="0"/>
                <a:cs typeface="Calibri"/>
              </a:rPr>
              <a:t>presents</a:t>
            </a:r>
            <a:r>
              <a:rPr lang="en-US" sz="2400" spc="155" dirty="0">
                <a:latin typeface="Verdana" panose="020B0604030504040204" pitchFamily="34" charset="0"/>
                <a:ea typeface="Verdana" panose="020B0604030504040204" pitchFamily="34" charset="0"/>
                <a:cs typeface="Calibri"/>
              </a:rPr>
              <a:t> </a:t>
            </a:r>
            <a:r>
              <a:rPr lang="en-US" sz="2400" spc="80" dirty="0">
                <a:latin typeface="Verdana" panose="020B0604030504040204" pitchFamily="34" charset="0"/>
                <a:ea typeface="Verdana" panose="020B0604030504040204" pitchFamily="34" charset="0"/>
                <a:cs typeface="Calibri"/>
              </a:rPr>
              <a:t>a</a:t>
            </a:r>
            <a:r>
              <a:rPr lang="en-US" sz="2400" spc="100" dirty="0">
                <a:latin typeface="Verdana" panose="020B0604030504040204" pitchFamily="34" charset="0"/>
                <a:ea typeface="Verdana" panose="020B0604030504040204" pitchFamily="34" charset="0"/>
                <a:cs typeface="Calibri"/>
              </a:rPr>
              <a:t> </a:t>
            </a:r>
            <a:r>
              <a:rPr lang="en-US" sz="2400" dirty="0">
                <a:latin typeface="Verdana" panose="020B0604030504040204" pitchFamily="34" charset="0"/>
                <a:ea typeface="Verdana" panose="020B0604030504040204" pitchFamily="34" charset="0"/>
                <a:cs typeface="Calibri"/>
              </a:rPr>
              <a:t>false</a:t>
            </a:r>
            <a:r>
              <a:rPr lang="en-US" sz="2400" spc="120" dirty="0">
                <a:latin typeface="Verdana" panose="020B0604030504040204" pitchFamily="34" charset="0"/>
                <a:ea typeface="Verdana" panose="020B0604030504040204" pitchFamily="34" charset="0"/>
                <a:cs typeface="Calibri"/>
              </a:rPr>
              <a:t> </a:t>
            </a:r>
            <a:r>
              <a:rPr lang="en-US" sz="2400" dirty="0">
                <a:latin typeface="Verdana" panose="020B0604030504040204" pitchFamily="34" charset="0"/>
                <a:ea typeface="Verdana" panose="020B0604030504040204" pitchFamily="34" charset="0"/>
                <a:cs typeface="Calibri"/>
              </a:rPr>
              <a:t>or</a:t>
            </a:r>
            <a:r>
              <a:rPr lang="en-US" sz="2400" spc="120" dirty="0">
                <a:latin typeface="Verdana" panose="020B0604030504040204" pitchFamily="34" charset="0"/>
                <a:ea typeface="Verdana" panose="020B0604030504040204" pitchFamily="34" charset="0"/>
                <a:cs typeface="Calibri"/>
              </a:rPr>
              <a:t> </a:t>
            </a:r>
            <a:r>
              <a:rPr lang="en-US" sz="2400" dirty="0">
                <a:latin typeface="Verdana" panose="020B0604030504040204" pitchFamily="34" charset="0"/>
                <a:ea typeface="Verdana" panose="020B0604030504040204" pitchFamily="34" charset="0"/>
                <a:cs typeface="Calibri"/>
              </a:rPr>
              <a:t>fraudulent</a:t>
            </a:r>
            <a:r>
              <a:rPr lang="en-US" sz="2400" spc="160" dirty="0">
                <a:latin typeface="Verdana" panose="020B0604030504040204" pitchFamily="34" charset="0"/>
                <a:ea typeface="Verdana" panose="020B0604030504040204" pitchFamily="34" charset="0"/>
                <a:cs typeface="Calibri"/>
              </a:rPr>
              <a:t> </a:t>
            </a:r>
            <a:r>
              <a:rPr lang="en-US" sz="2400" spc="50" dirty="0">
                <a:latin typeface="Verdana" panose="020B0604030504040204" pitchFamily="34" charset="0"/>
                <a:ea typeface="Verdana" panose="020B0604030504040204" pitchFamily="34" charset="0"/>
                <a:cs typeface="Calibri"/>
              </a:rPr>
              <a:t>claim </a:t>
            </a:r>
            <a:r>
              <a:rPr lang="en-US" sz="2400" dirty="0">
                <a:latin typeface="Verdana" panose="020B0604030504040204" pitchFamily="34" charset="0"/>
                <a:ea typeface="Verdana" panose="020B0604030504040204" pitchFamily="34" charset="0"/>
                <a:cs typeface="Calibri"/>
              </a:rPr>
              <a:t>for</a:t>
            </a:r>
            <a:r>
              <a:rPr lang="en-US" sz="2400" spc="40" dirty="0">
                <a:latin typeface="Verdana" panose="020B0604030504040204" pitchFamily="34" charset="0"/>
                <a:ea typeface="Verdana" panose="020B0604030504040204" pitchFamily="34" charset="0"/>
                <a:cs typeface="Calibri"/>
              </a:rPr>
              <a:t> </a:t>
            </a:r>
            <a:r>
              <a:rPr lang="en-US" sz="2400" spc="55" dirty="0">
                <a:latin typeface="Verdana" panose="020B0604030504040204" pitchFamily="34" charset="0"/>
                <a:ea typeface="Verdana" panose="020B0604030504040204" pitchFamily="34" charset="0"/>
                <a:cs typeface="Calibri"/>
              </a:rPr>
              <a:t>payment</a:t>
            </a:r>
            <a:r>
              <a:rPr lang="en-US" sz="2400" spc="70" dirty="0">
                <a:latin typeface="Verdana" panose="020B0604030504040204" pitchFamily="34" charset="0"/>
                <a:ea typeface="Verdana" panose="020B0604030504040204" pitchFamily="34" charset="0"/>
                <a:cs typeface="Calibri"/>
              </a:rPr>
              <a:t> </a:t>
            </a:r>
            <a:r>
              <a:rPr lang="en-US" sz="2400" spc="50" dirty="0">
                <a:latin typeface="Verdana" panose="020B0604030504040204" pitchFamily="34" charset="0"/>
                <a:ea typeface="Verdana" panose="020B0604030504040204" pitchFamily="34" charset="0"/>
                <a:cs typeface="Calibri"/>
              </a:rPr>
              <a:t>or</a:t>
            </a:r>
            <a:r>
              <a:rPr lang="en-US" sz="2400" spc="25" dirty="0">
                <a:latin typeface="Verdana" panose="020B0604030504040204" pitchFamily="34" charset="0"/>
                <a:ea typeface="Verdana" panose="020B0604030504040204" pitchFamily="34" charset="0"/>
                <a:cs typeface="Calibri"/>
              </a:rPr>
              <a:t> </a:t>
            </a:r>
            <a:r>
              <a:rPr lang="en-US" sz="2400" spc="45" dirty="0">
                <a:latin typeface="Verdana" panose="020B0604030504040204" pitchFamily="34" charset="0"/>
                <a:ea typeface="Verdana" panose="020B0604030504040204" pitchFamily="34" charset="0"/>
                <a:cs typeface="Calibri"/>
              </a:rPr>
              <a:t>approval.</a:t>
            </a:r>
            <a:endParaRPr lang="en-US" sz="2400" dirty="0">
              <a:latin typeface="Verdana" panose="020B0604030504040204" pitchFamily="34" charset="0"/>
              <a:ea typeface="Verdana" panose="020B0604030504040204" pitchFamily="34" charset="0"/>
              <a:cs typeface="Calibri"/>
            </a:endParaRPr>
          </a:p>
          <a:p>
            <a:pPr marL="241300" marR="36830" indent="-228600">
              <a:lnSpc>
                <a:spcPts val="1730"/>
              </a:lnSpc>
              <a:spcBef>
                <a:spcPts val="1015"/>
              </a:spcBef>
              <a:buFont typeface="Arial"/>
              <a:buChar char="•"/>
              <a:tabLst>
                <a:tab pos="241300" algn="l"/>
              </a:tabLst>
            </a:pPr>
            <a:r>
              <a:rPr lang="en-US" sz="2400" spc="70" dirty="0">
                <a:latin typeface="Verdana" panose="020B0604030504040204" pitchFamily="34" charset="0"/>
                <a:ea typeface="Verdana" panose="020B0604030504040204" pitchFamily="34" charset="0"/>
                <a:cs typeface="Calibri"/>
              </a:rPr>
              <a:t>Knowingly</a:t>
            </a:r>
            <a:r>
              <a:rPr lang="en-US" sz="2400" spc="65" dirty="0">
                <a:latin typeface="Verdana" panose="020B0604030504040204" pitchFamily="34" charset="0"/>
                <a:ea typeface="Verdana" panose="020B0604030504040204" pitchFamily="34" charset="0"/>
                <a:cs typeface="Calibri"/>
              </a:rPr>
              <a:t> </a:t>
            </a:r>
            <a:r>
              <a:rPr lang="en-US" sz="2400" spc="70" dirty="0">
                <a:latin typeface="Verdana" panose="020B0604030504040204" pitchFamily="34" charset="0"/>
                <a:ea typeface="Verdana" panose="020B0604030504040204" pitchFamily="34" charset="0"/>
                <a:cs typeface="Calibri"/>
              </a:rPr>
              <a:t>makes</a:t>
            </a:r>
            <a:r>
              <a:rPr lang="en-US" sz="2400" spc="55" dirty="0">
                <a:latin typeface="Verdana" panose="020B0604030504040204" pitchFamily="34" charset="0"/>
                <a:ea typeface="Verdana" panose="020B0604030504040204" pitchFamily="34" charset="0"/>
                <a:cs typeface="Calibri"/>
              </a:rPr>
              <a:t> </a:t>
            </a:r>
            <a:r>
              <a:rPr lang="en-US" sz="2400" spc="50" dirty="0">
                <a:latin typeface="Verdana" panose="020B0604030504040204" pitchFamily="34" charset="0"/>
                <a:ea typeface="Verdana" panose="020B0604030504040204" pitchFamily="34" charset="0"/>
                <a:cs typeface="Calibri"/>
              </a:rPr>
              <a:t>or</a:t>
            </a:r>
            <a:r>
              <a:rPr lang="en-US" sz="2400" spc="30" dirty="0">
                <a:latin typeface="Verdana" panose="020B0604030504040204" pitchFamily="34" charset="0"/>
                <a:ea typeface="Verdana" panose="020B0604030504040204" pitchFamily="34" charset="0"/>
                <a:cs typeface="Calibri"/>
              </a:rPr>
              <a:t> </a:t>
            </a:r>
            <a:r>
              <a:rPr lang="en-US" sz="2400" spc="65" dirty="0">
                <a:latin typeface="Verdana" panose="020B0604030504040204" pitchFamily="34" charset="0"/>
                <a:ea typeface="Verdana" panose="020B0604030504040204" pitchFamily="34" charset="0"/>
                <a:cs typeface="Calibri"/>
              </a:rPr>
              <a:t>uses</a:t>
            </a:r>
            <a:r>
              <a:rPr lang="en-US" sz="2400" spc="60" dirty="0">
                <a:latin typeface="Verdana" panose="020B0604030504040204" pitchFamily="34" charset="0"/>
                <a:ea typeface="Verdana" panose="020B0604030504040204" pitchFamily="34" charset="0"/>
                <a:cs typeface="Calibri"/>
              </a:rPr>
              <a:t> </a:t>
            </a:r>
            <a:r>
              <a:rPr lang="en-US" sz="2400" spc="80" dirty="0">
                <a:latin typeface="Verdana" panose="020B0604030504040204" pitchFamily="34" charset="0"/>
                <a:ea typeface="Verdana" panose="020B0604030504040204" pitchFamily="34" charset="0"/>
                <a:cs typeface="Calibri"/>
              </a:rPr>
              <a:t>a</a:t>
            </a:r>
            <a:r>
              <a:rPr lang="en-US" sz="2400" spc="25" dirty="0">
                <a:latin typeface="Verdana" panose="020B0604030504040204" pitchFamily="34" charset="0"/>
                <a:ea typeface="Verdana" panose="020B0604030504040204" pitchFamily="34" charset="0"/>
                <a:cs typeface="Calibri"/>
              </a:rPr>
              <a:t> </a:t>
            </a:r>
            <a:r>
              <a:rPr lang="en-US" sz="2400" dirty="0">
                <a:latin typeface="Verdana" panose="020B0604030504040204" pitchFamily="34" charset="0"/>
                <a:ea typeface="Verdana" panose="020B0604030504040204" pitchFamily="34" charset="0"/>
                <a:cs typeface="Calibri"/>
              </a:rPr>
              <a:t>false</a:t>
            </a:r>
            <a:r>
              <a:rPr lang="en-US" sz="2400" spc="45" dirty="0">
                <a:latin typeface="Verdana" panose="020B0604030504040204" pitchFamily="34" charset="0"/>
                <a:ea typeface="Verdana" panose="020B0604030504040204" pitchFamily="34" charset="0"/>
                <a:cs typeface="Calibri"/>
              </a:rPr>
              <a:t> </a:t>
            </a:r>
            <a:r>
              <a:rPr lang="en-US" sz="2400" spc="60" dirty="0">
                <a:latin typeface="Verdana" panose="020B0604030504040204" pitchFamily="34" charset="0"/>
                <a:ea typeface="Verdana" panose="020B0604030504040204" pitchFamily="34" charset="0"/>
                <a:cs typeface="Calibri"/>
              </a:rPr>
              <a:t>record</a:t>
            </a:r>
            <a:r>
              <a:rPr lang="en-US" sz="2400" spc="50" dirty="0">
                <a:latin typeface="Verdana" panose="020B0604030504040204" pitchFamily="34" charset="0"/>
                <a:ea typeface="Verdana" panose="020B0604030504040204" pitchFamily="34" charset="0"/>
                <a:cs typeface="Calibri"/>
              </a:rPr>
              <a:t> </a:t>
            </a:r>
            <a:r>
              <a:rPr lang="en-US" sz="2400" spc="-25" dirty="0">
                <a:latin typeface="Verdana" panose="020B0604030504040204" pitchFamily="34" charset="0"/>
                <a:ea typeface="Verdana" panose="020B0604030504040204" pitchFamily="34" charset="0"/>
                <a:cs typeface="Calibri"/>
              </a:rPr>
              <a:t>or </a:t>
            </a:r>
            <a:r>
              <a:rPr lang="en-US" sz="2400" dirty="0">
                <a:latin typeface="Verdana" panose="020B0604030504040204" pitchFamily="34" charset="0"/>
                <a:ea typeface="Verdana" panose="020B0604030504040204" pitchFamily="34" charset="0"/>
                <a:cs typeface="Calibri"/>
              </a:rPr>
              <a:t>statement</a:t>
            </a:r>
            <a:r>
              <a:rPr lang="en-US" sz="2400" spc="185" dirty="0">
                <a:latin typeface="Verdana" panose="020B0604030504040204" pitchFamily="34" charset="0"/>
                <a:ea typeface="Verdana" panose="020B0604030504040204" pitchFamily="34" charset="0"/>
                <a:cs typeface="Calibri"/>
              </a:rPr>
              <a:t> </a:t>
            </a:r>
            <a:r>
              <a:rPr lang="en-US" sz="2400" dirty="0">
                <a:latin typeface="Verdana" panose="020B0604030504040204" pitchFamily="34" charset="0"/>
                <a:ea typeface="Verdana" panose="020B0604030504040204" pitchFamily="34" charset="0"/>
                <a:cs typeface="Calibri"/>
              </a:rPr>
              <a:t>to</a:t>
            </a:r>
            <a:r>
              <a:rPr lang="en-US" sz="2400" spc="130" dirty="0">
                <a:latin typeface="Verdana" panose="020B0604030504040204" pitchFamily="34" charset="0"/>
                <a:ea typeface="Verdana" panose="020B0604030504040204" pitchFamily="34" charset="0"/>
                <a:cs typeface="Calibri"/>
              </a:rPr>
              <a:t> </a:t>
            </a:r>
            <a:r>
              <a:rPr lang="en-US" sz="2400" spc="90" dirty="0">
                <a:latin typeface="Verdana" panose="020B0604030504040204" pitchFamily="34" charset="0"/>
                <a:ea typeface="Verdana" panose="020B0604030504040204" pitchFamily="34" charset="0"/>
                <a:cs typeface="Calibri"/>
              </a:rPr>
              <a:t>get</a:t>
            </a:r>
            <a:r>
              <a:rPr lang="en-US" sz="2400" spc="135" dirty="0">
                <a:latin typeface="Verdana" panose="020B0604030504040204" pitchFamily="34" charset="0"/>
                <a:ea typeface="Verdana" panose="020B0604030504040204" pitchFamily="34" charset="0"/>
                <a:cs typeface="Calibri"/>
              </a:rPr>
              <a:t> </a:t>
            </a:r>
            <a:r>
              <a:rPr lang="en-US" sz="2400" spc="80" dirty="0">
                <a:latin typeface="Verdana" panose="020B0604030504040204" pitchFamily="34" charset="0"/>
                <a:ea typeface="Verdana" panose="020B0604030504040204" pitchFamily="34" charset="0"/>
                <a:cs typeface="Calibri"/>
              </a:rPr>
              <a:t>a</a:t>
            </a:r>
            <a:r>
              <a:rPr lang="en-US" sz="2400" spc="110" dirty="0">
                <a:latin typeface="Verdana" panose="020B0604030504040204" pitchFamily="34" charset="0"/>
                <a:ea typeface="Verdana" panose="020B0604030504040204" pitchFamily="34" charset="0"/>
                <a:cs typeface="Calibri"/>
              </a:rPr>
              <a:t> </a:t>
            </a:r>
            <a:r>
              <a:rPr lang="en-US" sz="2400" dirty="0">
                <a:latin typeface="Verdana" panose="020B0604030504040204" pitchFamily="34" charset="0"/>
                <a:ea typeface="Verdana" panose="020B0604030504040204" pitchFamily="34" charset="0"/>
                <a:cs typeface="Calibri"/>
              </a:rPr>
              <a:t>false</a:t>
            </a:r>
            <a:r>
              <a:rPr lang="en-US" sz="2400" spc="130" dirty="0">
                <a:latin typeface="Verdana" panose="020B0604030504040204" pitchFamily="34" charset="0"/>
                <a:ea typeface="Verdana" panose="020B0604030504040204" pitchFamily="34" charset="0"/>
                <a:cs typeface="Calibri"/>
              </a:rPr>
              <a:t> </a:t>
            </a:r>
            <a:r>
              <a:rPr lang="en-US" sz="2400" dirty="0">
                <a:latin typeface="Verdana" panose="020B0604030504040204" pitchFamily="34" charset="0"/>
                <a:ea typeface="Verdana" panose="020B0604030504040204" pitchFamily="34" charset="0"/>
                <a:cs typeface="Calibri"/>
              </a:rPr>
              <a:t>or</a:t>
            </a:r>
            <a:r>
              <a:rPr lang="en-US" sz="2400" spc="140" dirty="0">
                <a:latin typeface="Verdana" panose="020B0604030504040204" pitchFamily="34" charset="0"/>
                <a:ea typeface="Verdana" panose="020B0604030504040204" pitchFamily="34" charset="0"/>
                <a:cs typeface="Calibri"/>
              </a:rPr>
              <a:t> </a:t>
            </a:r>
            <a:r>
              <a:rPr lang="en-US" sz="2400" dirty="0">
                <a:latin typeface="Verdana" panose="020B0604030504040204" pitchFamily="34" charset="0"/>
                <a:ea typeface="Verdana" panose="020B0604030504040204" pitchFamily="34" charset="0"/>
                <a:cs typeface="Calibri"/>
              </a:rPr>
              <a:t>fraudulent</a:t>
            </a:r>
            <a:r>
              <a:rPr lang="en-US" sz="2400" spc="165" dirty="0">
                <a:latin typeface="Verdana" panose="020B0604030504040204" pitchFamily="34" charset="0"/>
                <a:ea typeface="Verdana" panose="020B0604030504040204" pitchFamily="34" charset="0"/>
                <a:cs typeface="Calibri"/>
              </a:rPr>
              <a:t> </a:t>
            </a:r>
            <a:r>
              <a:rPr lang="en-US" sz="2400" spc="60" dirty="0">
                <a:latin typeface="Verdana" panose="020B0604030504040204" pitchFamily="34" charset="0"/>
                <a:ea typeface="Verdana" panose="020B0604030504040204" pitchFamily="34" charset="0"/>
                <a:cs typeface="Calibri"/>
              </a:rPr>
              <a:t>claim</a:t>
            </a:r>
            <a:r>
              <a:rPr lang="en-US" sz="2400" spc="125" dirty="0">
                <a:latin typeface="Verdana" panose="020B0604030504040204" pitchFamily="34" charset="0"/>
                <a:ea typeface="Verdana" panose="020B0604030504040204" pitchFamily="34" charset="0"/>
                <a:cs typeface="Calibri"/>
              </a:rPr>
              <a:t> </a:t>
            </a:r>
            <a:r>
              <a:rPr lang="en-US" sz="2400" spc="70" dirty="0">
                <a:latin typeface="Verdana" panose="020B0604030504040204" pitchFamily="34" charset="0"/>
                <a:ea typeface="Verdana" panose="020B0604030504040204" pitchFamily="34" charset="0"/>
                <a:cs typeface="Calibri"/>
              </a:rPr>
              <a:t>paid </a:t>
            </a:r>
            <a:r>
              <a:rPr lang="en-US" sz="2400" spc="50" dirty="0">
                <a:latin typeface="Verdana" panose="020B0604030504040204" pitchFamily="34" charset="0"/>
                <a:ea typeface="Verdana" panose="020B0604030504040204" pitchFamily="34" charset="0"/>
                <a:cs typeface="Calibri"/>
              </a:rPr>
              <a:t>or</a:t>
            </a:r>
            <a:r>
              <a:rPr lang="en-US" sz="2400" dirty="0">
                <a:latin typeface="Verdana" panose="020B0604030504040204" pitchFamily="34" charset="0"/>
                <a:ea typeface="Verdana" panose="020B0604030504040204" pitchFamily="34" charset="0"/>
                <a:cs typeface="Calibri"/>
              </a:rPr>
              <a:t> </a:t>
            </a:r>
            <a:r>
              <a:rPr lang="en-US" sz="2400" spc="60" dirty="0">
                <a:latin typeface="Verdana" panose="020B0604030504040204" pitchFamily="34" charset="0"/>
                <a:ea typeface="Verdana" panose="020B0604030504040204" pitchFamily="34" charset="0"/>
                <a:cs typeface="Calibri"/>
              </a:rPr>
              <a:t>approved.</a:t>
            </a:r>
            <a:endParaRPr lang="en-US" sz="2400" dirty="0">
              <a:latin typeface="Verdana" panose="020B0604030504040204" pitchFamily="34" charset="0"/>
              <a:ea typeface="Verdana" panose="020B0604030504040204" pitchFamily="34" charset="0"/>
              <a:cs typeface="Calibri"/>
            </a:endParaRPr>
          </a:p>
          <a:p>
            <a:pPr marL="240665" indent="-227965">
              <a:lnSpc>
                <a:spcPts val="1825"/>
              </a:lnSpc>
              <a:spcBef>
                <a:spcPts val="790"/>
              </a:spcBef>
              <a:buFont typeface="Arial"/>
              <a:buChar char="•"/>
              <a:tabLst>
                <a:tab pos="240665" algn="l"/>
              </a:tabLst>
            </a:pPr>
            <a:r>
              <a:rPr lang="en-US" sz="2400" spc="75" dirty="0">
                <a:latin typeface="Verdana" panose="020B0604030504040204" pitchFamily="34" charset="0"/>
                <a:ea typeface="Verdana" panose="020B0604030504040204" pitchFamily="34" charset="0"/>
                <a:cs typeface="Calibri"/>
              </a:rPr>
              <a:t>Conspires</a:t>
            </a:r>
            <a:r>
              <a:rPr lang="en-US" sz="2400" spc="135" dirty="0">
                <a:latin typeface="Verdana" panose="020B0604030504040204" pitchFamily="34" charset="0"/>
                <a:ea typeface="Verdana" panose="020B0604030504040204" pitchFamily="34" charset="0"/>
                <a:cs typeface="Calibri"/>
              </a:rPr>
              <a:t> </a:t>
            </a:r>
            <a:r>
              <a:rPr lang="en-US" sz="2400" dirty="0">
                <a:latin typeface="Verdana" panose="020B0604030504040204" pitchFamily="34" charset="0"/>
                <a:ea typeface="Verdana" panose="020B0604030504040204" pitchFamily="34" charset="0"/>
                <a:cs typeface="Calibri"/>
              </a:rPr>
              <a:t>with</a:t>
            </a:r>
            <a:r>
              <a:rPr lang="en-US" sz="2400" spc="130" dirty="0">
                <a:latin typeface="Verdana" panose="020B0604030504040204" pitchFamily="34" charset="0"/>
                <a:ea typeface="Verdana" panose="020B0604030504040204" pitchFamily="34" charset="0"/>
                <a:cs typeface="Calibri"/>
              </a:rPr>
              <a:t> </a:t>
            </a:r>
            <a:r>
              <a:rPr lang="en-US" sz="2400" dirty="0">
                <a:latin typeface="Verdana" panose="020B0604030504040204" pitchFamily="34" charset="0"/>
                <a:ea typeface="Verdana" panose="020B0604030504040204" pitchFamily="34" charset="0"/>
                <a:cs typeface="Calibri"/>
              </a:rPr>
              <a:t>another</a:t>
            </a:r>
            <a:r>
              <a:rPr lang="en-US" sz="2400" spc="120" dirty="0">
                <a:latin typeface="Verdana" panose="020B0604030504040204" pitchFamily="34" charset="0"/>
                <a:ea typeface="Verdana" panose="020B0604030504040204" pitchFamily="34" charset="0"/>
                <a:cs typeface="Calibri"/>
              </a:rPr>
              <a:t> </a:t>
            </a:r>
            <a:r>
              <a:rPr lang="en-US" sz="2400" dirty="0">
                <a:latin typeface="Verdana" panose="020B0604030504040204" pitchFamily="34" charset="0"/>
                <a:ea typeface="Verdana" panose="020B0604030504040204" pitchFamily="34" charset="0"/>
                <a:cs typeface="Calibri"/>
              </a:rPr>
              <a:t>to</a:t>
            </a:r>
            <a:r>
              <a:rPr lang="en-US" sz="2400" spc="105" dirty="0">
                <a:latin typeface="Verdana" panose="020B0604030504040204" pitchFamily="34" charset="0"/>
                <a:ea typeface="Verdana" panose="020B0604030504040204" pitchFamily="34" charset="0"/>
                <a:cs typeface="Calibri"/>
              </a:rPr>
              <a:t> </a:t>
            </a:r>
            <a:r>
              <a:rPr lang="en-US" sz="2400" spc="90" dirty="0">
                <a:latin typeface="Verdana" panose="020B0604030504040204" pitchFamily="34" charset="0"/>
                <a:ea typeface="Verdana" panose="020B0604030504040204" pitchFamily="34" charset="0"/>
                <a:cs typeface="Calibri"/>
              </a:rPr>
              <a:t>get</a:t>
            </a:r>
            <a:r>
              <a:rPr lang="en-US" sz="2400" spc="100" dirty="0">
                <a:latin typeface="Verdana" panose="020B0604030504040204" pitchFamily="34" charset="0"/>
                <a:ea typeface="Verdana" panose="020B0604030504040204" pitchFamily="34" charset="0"/>
                <a:cs typeface="Calibri"/>
              </a:rPr>
              <a:t> </a:t>
            </a:r>
            <a:r>
              <a:rPr lang="en-US" sz="2400" spc="80" dirty="0">
                <a:latin typeface="Verdana" panose="020B0604030504040204" pitchFamily="34" charset="0"/>
                <a:ea typeface="Verdana" panose="020B0604030504040204" pitchFamily="34" charset="0"/>
                <a:cs typeface="Calibri"/>
              </a:rPr>
              <a:t>a</a:t>
            </a:r>
            <a:r>
              <a:rPr lang="en-US" sz="2400" spc="75" dirty="0">
                <a:latin typeface="Verdana" panose="020B0604030504040204" pitchFamily="34" charset="0"/>
                <a:ea typeface="Verdana" panose="020B0604030504040204" pitchFamily="34" charset="0"/>
                <a:cs typeface="Calibri"/>
              </a:rPr>
              <a:t> </a:t>
            </a:r>
            <a:r>
              <a:rPr lang="en-US" sz="2400" dirty="0">
                <a:latin typeface="Verdana" panose="020B0604030504040204" pitchFamily="34" charset="0"/>
                <a:ea typeface="Verdana" panose="020B0604030504040204" pitchFamily="34" charset="0"/>
                <a:cs typeface="Calibri"/>
              </a:rPr>
              <a:t>false</a:t>
            </a:r>
            <a:r>
              <a:rPr lang="en-US" sz="2400" spc="105" dirty="0">
                <a:latin typeface="Verdana" panose="020B0604030504040204" pitchFamily="34" charset="0"/>
                <a:ea typeface="Verdana" panose="020B0604030504040204" pitchFamily="34" charset="0"/>
                <a:cs typeface="Calibri"/>
              </a:rPr>
              <a:t> </a:t>
            </a:r>
            <a:r>
              <a:rPr lang="en-US" sz="2400" spc="25" dirty="0">
                <a:latin typeface="Verdana" panose="020B0604030504040204" pitchFamily="34" charset="0"/>
                <a:ea typeface="Verdana" panose="020B0604030504040204" pitchFamily="34" charset="0"/>
                <a:cs typeface="Calibri"/>
              </a:rPr>
              <a:t>or </a:t>
            </a:r>
            <a:r>
              <a:rPr lang="en-US" sz="2400" dirty="0">
                <a:latin typeface="Verdana" panose="020B0604030504040204" pitchFamily="34" charset="0"/>
                <a:ea typeface="Verdana" panose="020B0604030504040204" pitchFamily="34" charset="0"/>
                <a:cs typeface="Calibri"/>
              </a:rPr>
              <a:t>fraudulent</a:t>
            </a:r>
            <a:r>
              <a:rPr lang="en-US" sz="2400" spc="135" dirty="0">
                <a:latin typeface="Verdana" panose="020B0604030504040204" pitchFamily="34" charset="0"/>
                <a:ea typeface="Verdana" panose="020B0604030504040204" pitchFamily="34" charset="0"/>
                <a:cs typeface="Calibri"/>
              </a:rPr>
              <a:t> </a:t>
            </a:r>
            <a:r>
              <a:rPr lang="en-US" sz="2400" spc="60" dirty="0">
                <a:latin typeface="Verdana" panose="020B0604030504040204" pitchFamily="34" charset="0"/>
                <a:ea typeface="Verdana" panose="020B0604030504040204" pitchFamily="34" charset="0"/>
                <a:cs typeface="Calibri"/>
              </a:rPr>
              <a:t>claim</a:t>
            </a:r>
            <a:r>
              <a:rPr lang="en-US" sz="2400" spc="110" dirty="0">
                <a:latin typeface="Verdana" panose="020B0604030504040204" pitchFamily="34" charset="0"/>
                <a:ea typeface="Verdana" panose="020B0604030504040204" pitchFamily="34" charset="0"/>
                <a:cs typeface="Calibri"/>
              </a:rPr>
              <a:t> </a:t>
            </a:r>
            <a:r>
              <a:rPr lang="en-US" sz="2400" spc="90" dirty="0">
                <a:latin typeface="Verdana" panose="020B0604030504040204" pitchFamily="34" charset="0"/>
                <a:ea typeface="Verdana" panose="020B0604030504040204" pitchFamily="34" charset="0"/>
                <a:cs typeface="Calibri"/>
              </a:rPr>
              <a:t>paid</a:t>
            </a:r>
            <a:r>
              <a:rPr lang="en-US" sz="2400" spc="114" dirty="0">
                <a:latin typeface="Verdana" panose="020B0604030504040204" pitchFamily="34" charset="0"/>
                <a:ea typeface="Verdana" panose="020B0604030504040204" pitchFamily="34" charset="0"/>
                <a:cs typeface="Calibri"/>
              </a:rPr>
              <a:t> </a:t>
            </a:r>
            <a:r>
              <a:rPr lang="en-US" sz="2400" spc="50" dirty="0">
                <a:latin typeface="Verdana" panose="020B0604030504040204" pitchFamily="34" charset="0"/>
                <a:ea typeface="Verdana" panose="020B0604030504040204" pitchFamily="34" charset="0"/>
                <a:cs typeface="Calibri"/>
              </a:rPr>
              <a:t>or</a:t>
            </a:r>
            <a:r>
              <a:rPr lang="en-US" sz="2400" spc="90" dirty="0">
                <a:latin typeface="Verdana" panose="020B0604030504040204" pitchFamily="34" charset="0"/>
                <a:ea typeface="Verdana" panose="020B0604030504040204" pitchFamily="34" charset="0"/>
                <a:cs typeface="Calibri"/>
              </a:rPr>
              <a:t> </a:t>
            </a:r>
            <a:r>
              <a:rPr lang="en-US" sz="2400" spc="40" dirty="0">
                <a:latin typeface="Verdana" panose="020B0604030504040204" pitchFamily="34" charset="0"/>
                <a:ea typeface="Verdana" panose="020B0604030504040204" pitchFamily="34" charset="0"/>
                <a:cs typeface="Calibri"/>
              </a:rPr>
              <a:t>allowed.</a:t>
            </a:r>
            <a:endParaRPr lang="en-US" sz="2400" dirty="0">
              <a:latin typeface="Verdana" panose="020B0604030504040204" pitchFamily="34" charset="0"/>
              <a:ea typeface="Verdana" panose="020B0604030504040204" pitchFamily="34" charset="0"/>
              <a:cs typeface="Calibri"/>
            </a:endParaRPr>
          </a:p>
          <a:p>
            <a:pPr marL="241300" marR="5080" indent="-228600">
              <a:lnSpc>
                <a:spcPts val="1730"/>
              </a:lnSpc>
              <a:spcBef>
                <a:spcPts val="1020"/>
              </a:spcBef>
              <a:buFont typeface="Arial"/>
              <a:buChar char="•"/>
              <a:tabLst>
                <a:tab pos="241300" algn="l"/>
              </a:tabLst>
            </a:pPr>
            <a:r>
              <a:rPr lang="en-US" sz="2400" spc="70" dirty="0">
                <a:latin typeface="Verdana" panose="020B0604030504040204" pitchFamily="34" charset="0"/>
                <a:ea typeface="Verdana" panose="020B0604030504040204" pitchFamily="34" charset="0"/>
                <a:cs typeface="Calibri"/>
              </a:rPr>
              <a:t>Knowingly</a:t>
            </a:r>
            <a:r>
              <a:rPr lang="en-US" sz="2400" spc="65" dirty="0">
                <a:latin typeface="Verdana" panose="020B0604030504040204" pitchFamily="34" charset="0"/>
                <a:ea typeface="Verdana" panose="020B0604030504040204" pitchFamily="34" charset="0"/>
                <a:cs typeface="Calibri"/>
              </a:rPr>
              <a:t> </a:t>
            </a:r>
            <a:r>
              <a:rPr lang="en-US" sz="2400" spc="70" dirty="0">
                <a:latin typeface="Verdana" panose="020B0604030504040204" pitchFamily="34" charset="0"/>
                <a:ea typeface="Verdana" panose="020B0604030504040204" pitchFamily="34" charset="0"/>
                <a:cs typeface="Calibri"/>
              </a:rPr>
              <a:t>makes</a:t>
            </a:r>
            <a:r>
              <a:rPr lang="en-US" sz="2400" spc="55" dirty="0">
                <a:latin typeface="Verdana" panose="020B0604030504040204" pitchFamily="34" charset="0"/>
                <a:ea typeface="Verdana" panose="020B0604030504040204" pitchFamily="34" charset="0"/>
                <a:cs typeface="Calibri"/>
              </a:rPr>
              <a:t> </a:t>
            </a:r>
            <a:r>
              <a:rPr lang="en-US" sz="2400" spc="50" dirty="0">
                <a:latin typeface="Verdana" panose="020B0604030504040204" pitchFamily="34" charset="0"/>
                <a:ea typeface="Verdana" panose="020B0604030504040204" pitchFamily="34" charset="0"/>
                <a:cs typeface="Calibri"/>
              </a:rPr>
              <a:t>or</a:t>
            </a:r>
            <a:r>
              <a:rPr lang="en-US" sz="2400" spc="30" dirty="0">
                <a:latin typeface="Verdana" panose="020B0604030504040204" pitchFamily="34" charset="0"/>
                <a:ea typeface="Verdana" panose="020B0604030504040204" pitchFamily="34" charset="0"/>
                <a:cs typeface="Calibri"/>
              </a:rPr>
              <a:t> </a:t>
            </a:r>
            <a:r>
              <a:rPr lang="en-US" sz="2400" spc="65" dirty="0">
                <a:latin typeface="Verdana" panose="020B0604030504040204" pitchFamily="34" charset="0"/>
                <a:ea typeface="Verdana" panose="020B0604030504040204" pitchFamily="34" charset="0"/>
                <a:cs typeface="Calibri"/>
              </a:rPr>
              <a:t>uses</a:t>
            </a:r>
            <a:r>
              <a:rPr lang="en-US" sz="2400" spc="60" dirty="0">
                <a:latin typeface="Verdana" panose="020B0604030504040204" pitchFamily="34" charset="0"/>
                <a:ea typeface="Verdana" panose="020B0604030504040204" pitchFamily="34" charset="0"/>
                <a:cs typeface="Calibri"/>
              </a:rPr>
              <a:t> </a:t>
            </a:r>
            <a:r>
              <a:rPr lang="en-US" sz="2400" spc="80" dirty="0">
                <a:latin typeface="Verdana" panose="020B0604030504040204" pitchFamily="34" charset="0"/>
                <a:ea typeface="Verdana" panose="020B0604030504040204" pitchFamily="34" charset="0"/>
                <a:cs typeface="Calibri"/>
              </a:rPr>
              <a:t>a</a:t>
            </a:r>
            <a:r>
              <a:rPr lang="en-US" sz="2400" spc="25" dirty="0">
                <a:latin typeface="Verdana" panose="020B0604030504040204" pitchFamily="34" charset="0"/>
                <a:ea typeface="Verdana" panose="020B0604030504040204" pitchFamily="34" charset="0"/>
                <a:cs typeface="Calibri"/>
              </a:rPr>
              <a:t> </a:t>
            </a:r>
            <a:r>
              <a:rPr lang="en-US" sz="2400" dirty="0">
                <a:latin typeface="Verdana" panose="020B0604030504040204" pitchFamily="34" charset="0"/>
                <a:ea typeface="Verdana" panose="020B0604030504040204" pitchFamily="34" charset="0"/>
                <a:cs typeface="Calibri"/>
              </a:rPr>
              <a:t>false</a:t>
            </a:r>
            <a:r>
              <a:rPr lang="en-US" sz="2400" spc="45" dirty="0">
                <a:latin typeface="Verdana" panose="020B0604030504040204" pitchFamily="34" charset="0"/>
                <a:ea typeface="Verdana" panose="020B0604030504040204" pitchFamily="34" charset="0"/>
                <a:cs typeface="Calibri"/>
              </a:rPr>
              <a:t> </a:t>
            </a:r>
            <a:r>
              <a:rPr lang="en-US" sz="2400" spc="60" dirty="0">
                <a:latin typeface="Verdana" panose="020B0604030504040204" pitchFamily="34" charset="0"/>
                <a:ea typeface="Verdana" panose="020B0604030504040204" pitchFamily="34" charset="0"/>
                <a:cs typeface="Calibri"/>
              </a:rPr>
              <a:t>record</a:t>
            </a:r>
            <a:r>
              <a:rPr lang="en-US" sz="2400" spc="50" dirty="0">
                <a:latin typeface="Verdana" panose="020B0604030504040204" pitchFamily="34" charset="0"/>
                <a:ea typeface="Verdana" panose="020B0604030504040204" pitchFamily="34" charset="0"/>
                <a:cs typeface="Calibri"/>
              </a:rPr>
              <a:t> </a:t>
            </a:r>
            <a:r>
              <a:rPr lang="en-US" sz="2400" spc="-25" dirty="0">
                <a:latin typeface="Verdana" panose="020B0604030504040204" pitchFamily="34" charset="0"/>
                <a:ea typeface="Verdana" panose="020B0604030504040204" pitchFamily="34" charset="0"/>
                <a:cs typeface="Calibri"/>
              </a:rPr>
              <a:t>or </a:t>
            </a:r>
            <a:r>
              <a:rPr lang="en-US" sz="2400" dirty="0">
                <a:latin typeface="Verdana" panose="020B0604030504040204" pitchFamily="34" charset="0"/>
                <a:ea typeface="Verdana" panose="020B0604030504040204" pitchFamily="34" charset="0"/>
                <a:cs typeface="Calibri"/>
              </a:rPr>
              <a:t>statement</a:t>
            </a:r>
            <a:r>
              <a:rPr lang="en-US" sz="2400" spc="145" dirty="0">
                <a:latin typeface="Verdana" panose="020B0604030504040204" pitchFamily="34" charset="0"/>
                <a:ea typeface="Verdana" panose="020B0604030504040204" pitchFamily="34" charset="0"/>
                <a:cs typeface="Calibri"/>
              </a:rPr>
              <a:t> </a:t>
            </a:r>
            <a:r>
              <a:rPr lang="en-US" sz="2400" dirty="0">
                <a:latin typeface="Verdana" panose="020B0604030504040204" pitchFamily="34" charset="0"/>
                <a:ea typeface="Verdana" panose="020B0604030504040204" pitchFamily="34" charset="0"/>
                <a:cs typeface="Calibri"/>
              </a:rPr>
              <a:t>to</a:t>
            </a:r>
            <a:r>
              <a:rPr lang="en-US" sz="2400" spc="90" dirty="0">
                <a:latin typeface="Verdana" panose="020B0604030504040204" pitchFamily="34" charset="0"/>
                <a:ea typeface="Verdana" panose="020B0604030504040204" pitchFamily="34" charset="0"/>
                <a:cs typeface="Calibri"/>
              </a:rPr>
              <a:t> </a:t>
            </a:r>
            <a:r>
              <a:rPr lang="en-US" sz="2400" spc="60" dirty="0">
                <a:latin typeface="Verdana" panose="020B0604030504040204" pitchFamily="34" charset="0"/>
                <a:ea typeface="Verdana" panose="020B0604030504040204" pitchFamily="34" charset="0"/>
                <a:cs typeface="Calibri"/>
              </a:rPr>
              <a:t>conceal,</a:t>
            </a:r>
            <a:r>
              <a:rPr lang="en-US" sz="2400" spc="40" dirty="0">
                <a:latin typeface="Verdana" panose="020B0604030504040204" pitchFamily="34" charset="0"/>
                <a:ea typeface="Verdana" panose="020B0604030504040204" pitchFamily="34" charset="0"/>
                <a:cs typeface="Calibri"/>
              </a:rPr>
              <a:t> </a:t>
            </a:r>
            <a:r>
              <a:rPr lang="en-US" sz="2400" spc="55" dirty="0">
                <a:latin typeface="Verdana" panose="020B0604030504040204" pitchFamily="34" charset="0"/>
                <a:ea typeface="Verdana" panose="020B0604030504040204" pitchFamily="34" charset="0"/>
                <a:cs typeface="Calibri"/>
              </a:rPr>
              <a:t>avoid,</a:t>
            </a:r>
            <a:r>
              <a:rPr lang="en-US" sz="2400" spc="45" dirty="0">
                <a:latin typeface="Verdana" panose="020B0604030504040204" pitchFamily="34" charset="0"/>
                <a:ea typeface="Verdana" panose="020B0604030504040204" pitchFamily="34" charset="0"/>
                <a:cs typeface="Calibri"/>
              </a:rPr>
              <a:t> </a:t>
            </a:r>
            <a:r>
              <a:rPr lang="en-US" sz="2400" dirty="0">
                <a:latin typeface="Verdana" panose="020B0604030504040204" pitchFamily="34" charset="0"/>
                <a:ea typeface="Verdana" panose="020B0604030504040204" pitchFamily="34" charset="0"/>
                <a:cs typeface="Calibri"/>
              </a:rPr>
              <a:t>or</a:t>
            </a:r>
            <a:r>
              <a:rPr lang="en-US" sz="2400" spc="95" dirty="0">
                <a:latin typeface="Verdana" panose="020B0604030504040204" pitchFamily="34" charset="0"/>
                <a:ea typeface="Verdana" panose="020B0604030504040204" pitchFamily="34" charset="0"/>
                <a:cs typeface="Calibri"/>
              </a:rPr>
              <a:t> </a:t>
            </a:r>
            <a:r>
              <a:rPr lang="en-US" sz="2400" spc="70" dirty="0">
                <a:latin typeface="Verdana" panose="020B0604030504040204" pitchFamily="34" charset="0"/>
                <a:ea typeface="Verdana" panose="020B0604030504040204" pitchFamily="34" charset="0"/>
                <a:cs typeface="Calibri"/>
              </a:rPr>
              <a:t>decrease</a:t>
            </a:r>
            <a:r>
              <a:rPr lang="en-US" sz="2400" spc="105" dirty="0">
                <a:latin typeface="Verdana" panose="020B0604030504040204" pitchFamily="34" charset="0"/>
                <a:ea typeface="Verdana" panose="020B0604030504040204" pitchFamily="34" charset="0"/>
                <a:cs typeface="Calibri"/>
              </a:rPr>
              <a:t> </a:t>
            </a:r>
            <a:r>
              <a:rPr lang="en-US" sz="2400" spc="45" dirty="0">
                <a:latin typeface="Verdana" panose="020B0604030504040204" pitchFamily="34" charset="0"/>
                <a:ea typeface="Verdana" panose="020B0604030504040204" pitchFamily="34" charset="0"/>
                <a:cs typeface="Calibri"/>
              </a:rPr>
              <a:t>an </a:t>
            </a:r>
            <a:r>
              <a:rPr lang="en-US" sz="2400" spc="65" dirty="0">
                <a:latin typeface="Verdana" panose="020B0604030504040204" pitchFamily="34" charset="0"/>
                <a:ea typeface="Verdana" panose="020B0604030504040204" pitchFamily="34" charset="0"/>
                <a:cs typeface="Calibri"/>
              </a:rPr>
              <a:t>obligation</a:t>
            </a:r>
            <a:r>
              <a:rPr lang="en-US" sz="2400" spc="85" dirty="0">
                <a:latin typeface="Verdana" panose="020B0604030504040204" pitchFamily="34" charset="0"/>
                <a:ea typeface="Verdana" panose="020B0604030504040204" pitchFamily="34" charset="0"/>
                <a:cs typeface="Calibri"/>
              </a:rPr>
              <a:t> </a:t>
            </a:r>
            <a:r>
              <a:rPr lang="en-US" sz="2400" dirty="0">
                <a:latin typeface="Verdana" panose="020B0604030504040204" pitchFamily="34" charset="0"/>
                <a:ea typeface="Verdana" panose="020B0604030504040204" pitchFamily="34" charset="0"/>
                <a:cs typeface="Calibri"/>
              </a:rPr>
              <a:t>to</a:t>
            </a:r>
            <a:r>
              <a:rPr lang="en-US" sz="2400" spc="45" dirty="0">
                <a:latin typeface="Verdana" panose="020B0604030504040204" pitchFamily="34" charset="0"/>
                <a:ea typeface="Verdana" panose="020B0604030504040204" pitchFamily="34" charset="0"/>
                <a:cs typeface="Calibri"/>
              </a:rPr>
              <a:t> </a:t>
            </a:r>
            <a:r>
              <a:rPr lang="en-US" sz="2400" spc="80" dirty="0">
                <a:latin typeface="Verdana" panose="020B0604030504040204" pitchFamily="34" charset="0"/>
                <a:ea typeface="Verdana" panose="020B0604030504040204" pitchFamily="34" charset="0"/>
                <a:cs typeface="Calibri"/>
              </a:rPr>
              <a:t>pay</a:t>
            </a:r>
            <a:r>
              <a:rPr lang="en-US" sz="2400" spc="30" dirty="0">
                <a:latin typeface="Verdana" panose="020B0604030504040204" pitchFamily="34" charset="0"/>
                <a:ea typeface="Verdana" panose="020B0604030504040204" pitchFamily="34" charset="0"/>
                <a:cs typeface="Calibri"/>
              </a:rPr>
              <a:t> </a:t>
            </a:r>
            <a:r>
              <a:rPr lang="en-US" sz="2400" spc="50" dirty="0">
                <a:latin typeface="Verdana" panose="020B0604030504040204" pitchFamily="34" charset="0"/>
                <a:ea typeface="Verdana" panose="020B0604030504040204" pitchFamily="34" charset="0"/>
                <a:cs typeface="Calibri"/>
              </a:rPr>
              <a:t>or </a:t>
            </a:r>
            <a:r>
              <a:rPr lang="en-US" sz="2400" dirty="0">
                <a:latin typeface="Verdana" panose="020B0604030504040204" pitchFamily="34" charset="0"/>
                <a:ea typeface="Verdana" panose="020B0604030504040204" pitchFamily="34" charset="0"/>
                <a:cs typeface="Calibri"/>
              </a:rPr>
              <a:t>transmit</a:t>
            </a:r>
            <a:r>
              <a:rPr lang="en-US" sz="2400" spc="75" dirty="0">
                <a:latin typeface="Verdana" panose="020B0604030504040204" pitchFamily="34" charset="0"/>
                <a:ea typeface="Verdana" panose="020B0604030504040204" pitchFamily="34" charset="0"/>
                <a:cs typeface="Calibri"/>
              </a:rPr>
              <a:t> </a:t>
            </a:r>
            <a:r>
              <a:rPr lang="en-US" sz="2400" spc="70" dirty="0">
                <a:latin typeface="Verdana" panose="020B0604030504040204" pitchFamily="34" charset="0"/>
                <a:ea typeface="Verdana" panose="020B0604030504040204" pitchFamily="34" charset="0"/>
                <a:cs typeface="Calibri"/>
              </a:rPr>
              <a:t>money</a:t>
            </a:r>
            <a:r>
              <a:rPr lang="en-US" sz="2400" spc="55" dirty="0">
                <a:latin typeface="Verdana" panose="020B0604030504040204" pitchFamily="34" charset="0"/>
                <a:ea typeface="Verdana" panose="020B0604030504040204" pitchFamily="34" charset="0"/>
                <a:cs typeface="Calibri"/>
              </a:rPr>
              <a:t> </a:t>
            </a:r>
            <a:r>
              <a:rPr lang="en-US" sz="2400" spc="50" dirty="0">
                <a:latin typeface="Verdana" panose="020B0604030504040204" pitchFamily="34" charset="0"/>
                <a:ea typeface="Verdana" panose="020B0604030504040204" pitchFamily="34" charset="0"/>
                <a:cs typeface="Calibri"/>
              </a:rPr>
              <a:t>or</a:t>
            </a:r>
            <a:r>
              <a:rPr lang="en-US" sz="2400" spc="45" dirty="0">
                <a:latin typeface="Verdana" panose="020B0604030504040204" pitchFamily="34" charset="0"/>
                <a:ea typeface="Verdana" panose="020B0604030504040204" pitchFamily="34" charset="0"/>
                <a:cs typeface="Calibri"/>
              </a:rPr>
              <a:t> </a:t>
            </a:r>
            <a:r>
              <a:rPr lang="en-US" sz="2400" spc="-10" dirty="0">
                <a:latin typeface="Verdana" panose="020B0604030504040204" pitchFamily="34" charset="0"/>
                <a:ea typeface="Verdana" panose="020B0604030504040204" pitchFamily="34" charset="0"/>
                <a:cs typeface="Calibri"/>
              </a:rPr>
              <a:t>property.</a:t>
            </a:r>
            <a:endParaRPr lang="en-US" sz="2400" dirty="0">
              <a:latin typeface="Verdana" panose="020B0604030504040204" pitchFamily="34" charset="0"/>
              <a:ea typeface="Verdana" panose="020B0604030504040204" pitchFamily="34" charset="0"/>
              <a:cs typeface="Calibri"/>
            </a:endParaRPr>
          </a:p>
          <a:p>
            <a:pPr marL="240665" indent="-227965">
              <a:lnSpc>
                <a:spcPts val="1825"/>
              </a:lnSpc>
              <a:spcBef>
                <a:spcPts val="770"/>
              </a:spcBef>
              <a:buFont typeface="Arial"/>
              <a:buChar char="•"/>
              <a:tabLst>
                <a:tab pos="240665" algn="l"/>
              </a:tabLst>
            </a:pPr>
            <a:r>
              <a:rPr lang="en-US" sz="2400" spc="80" dirty="0">
                <a:latin typeface="Verdana" panose="020B0604030504040204" pitchFamily="34" charset="0"/>
                <a:ea typeface="Verdana" panose="020B0604030504040204" pitchFamily="34" charset="0"/>
                <a:cs typeface="Calibri"/>
              </a:rPr>
              <a:t>Commits</a:t>
            </a:r>
            <a:r>
              <a:rPr lang="en-US" sz="2400" spc="185" dirty="0">
                <a:latin typeface="Verdana" panose="020B0604030504040204" pitchFamily="34" charset="0"/>
                <a:ea typeface="Verdana" panose="020B0604030504040204" pitchFamily="34" charset="0"/>
                <a:cs typeface="Calibri"/>
              </a:rPr>
              <a:t> </a:t>
            </a:r>
            <a:r>
              <a:rPr lang="en-US" sz="2400" dirty="0">
                <a:latin typeface="Verdana" panose="020B0604030504040204" pitchFamily="34" charset="0"/>
                <a:ea typeface="Verdana" panose="020B0604030504040204" pitchFamily="34" charset="0"/>
                <a:cs typeface="Calibri"/>
              </a:rPr>
              <a:t>other</a:t>
            </a:r>
            <a:r>
              <a:rPr lang="en-US" sz="2400" spc="175" dirty="0">
                <a:latin typeface="Verdana" panose="020B0604030504040204" pitchFamily="34" charset="0"/>
                <a:ea typeface="Verdana" panose="020B0604030504040204" pitchFamily="34" charset="0"/>
                <a:cs typeface="Calibri"/>
              </a:rPr>
              <a:t> </a:t>
            </a:r>
            <a:r>
              <a:rPr lang="en-US" sz="2400" dirty="0">
                <a:latin typeface="Verdana" panose="020B0604030504040204" pitchFamily="34" charset="0"/>
                <a:ea typeface="Verdana" panose="020B0604030504040204" pitchFamily="34" charset="0"/>
                <a:cs typeface="Calibri"/>
              </a:rPr>
              <a:t>fraudulent</a:t>
            </a:r>
            <a:r>
              <a:rPr lang="en-US" sz="2400" spc="185" dirty="0">
                <a:latin typeface="Verdana" panose="020B0604030504040204" pitchFamily="34" charset="0"/>
                <a:ea typeface="Verdana" panose="020B0604030504040204" pitchFamily="34" charset="0"/>
                <a:cs typeface="Calibri"/>
              </a:rPr>
              <a:t> </a:t>
            </a:r>
            <a:r>
              <a:rPr lang="en-US" sz="2400" dirty="0">
                <a:latin typeface="Verdana" panose="020B0604030504040204" pitchFamily="34" charset="0"/>
                <a:ea typeface="Verdana" panose="020B0604030504040204" pitchFamily="34" charset="0"/>
                <a:cs typeface="Calibri"/>
              </a:rPr>
              <a:t>acts</a:t>
            </a:r>
            <a:r>
              <a:rPr lang="en-US" sz="2400" spc="155" dirty="0">
                <a:latin typeface="Verdana" panose="020B0604030504040204" pitchFamily="34" charset="0"/>
                <a:ea typeface="Verdana" panose="020B0604030504040204" pitchFamily="34" charset="0"/>
                <a:cs typeface="Calibri"/>
              </a:rPr>
              <a:t> </a:t>
            </a:r>
            <a:r>
              <a:rPr lang="en-US" sz="2400" spc="55" dirty="0">
                <a:latin typeface="Verdana" panose="020B0604030504040204" pitchFamily="34" charset="0"/>
                <a:ea typeface="Verdana" panose="020B0604030504040204" pitchFamily="34" charset="0"/>
                <a:cs typeface="Calibri"/>
              </a:rPr>
              <a:t>enumerated</a:t>
            </a:r>
            <a:r>
              <a:rPr lang="en-US" sz="2400" spc="210" dirty="0">
                <a:latin typeface="Verdana" panose="020B0604030504040204" pitchFamily="34" charset="0"/>
                <a:ea typeface="Verdana" panose="020B0604030504040204" pitchFamily="34" charset="0"/>
                <a:cs typeface="Calibri"/>
              </a:rPr>
              <a:t> </a:t>
            </a:r>
            <a:r>
              <a:rPr lang="en-US" sz="2400" spc="-25" dirty="0">
                <a:latin typeface="Verdana" panose="020B0604030504040204" pitchFamily="34" charset="0"/>
                <a:ea typeface="Verdana" panose="020B0604030504040204" pitchFamily="34" charset="0"/>
                <a:cs typeface="Calibri"/>
              </a:rPr>
              <a:t>in </a:t>
            </a:r>
            <a:r>
              <a:rPr lang="en-US" sz="2400" dirty="0">
                <a:latin typeface="Verdana" panose="020B0604030504040204" pitchFamily="34" charset="0"/>
                <a:ea typeface="Verdana" panose="020B0604030504040204" pitchFamily="34" charset="0"/>
                <a:cs typeface="Calibri"/>
              </a:rPr>
              <a:t>the</a:t>
            </a:r>
            <a:r>
              <a:rPr lang="en-US" sz="2400" spc="140" dirty="0">
                <a:latin typeface="Verdana" panose="020B0604030504040204" pitchFamily="34" charset="0"/>
                <a:ea typeface="Verdana" panose="020B0604030504040204" pitchFamily="34" charset="0"/>
                <a:cs typeface="Calibri"/>
              </a:rPr>
              <a:t> </a:t>
            </a:r>
            <a:r>
              <a:rPr lang="en-US" sz="2400" spc="-10" dirty="0">
                <a:latin typeface="Verdana" panose="020B0604030504040204" pitchFamily="34" charset="0"/>
                <a:ea typeface="Verdana" panose="020B0604030504040204" pitchFamily="34" charset="0"/>
                <a:cs typeface="Calibri"/>
              </a:rPr>
              <a:t>statute.</a:t>
            </a:r>
            <a:endParaRPr lang="en-US" sz="2400" dirty="0">
              <a:latin typeface="Verdana" panose="020B0604030504040204" pitchFamily="34" charset="0"/>
              <a:ea typeface="Verdana" panose="020B0604030504040204" pitchFamily="34" charset="0"/>
              <a:cs typeface="Calibri"/>
            </a:endParaRPr>
          </a:p>
          <a:p>
            <a:pPr marL="12700">
              <a:lnSpc>
                <a:spcPct val="100000"/>
              </a:lnSpc>
              <a:spcBef>
                <a:spcPts val="100"/>
              </a:spcBef>
            </a:pPr>
            <a:endParaRPr lang="en-US" sz="2800" dirty="0">
              <a:latin typeface="Calibri"/>
              <a:cs typeface="Calibri"/>
            </a:endParaRPr>
          </a:p>
          <a:p>
            <a:endParaRPr lang="en-US" dirty="0"/>
          </a:p>
        </p:txBody>
      </p:sp>
    </p:spTree>
    <p:extLst>
      <p:ext uri="{BB962C8B-B14F-4D97-AF65-F5344CB8AC3E}">
        <p14:creationId xmlns:p14="http://schemas.microsoft.com/office/powerpoint/2010/main" val="21720661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397BB-970A-4EAC-6F96-F280EC73F581}"/>
              </a:ext>
            </a:extLst>
          </p:cNvPr>
          <p:cNvSpPr>
            <a:spLocks noGrp="1"/>
          </p:cNvSpPr>
          <p:nvPr>
            <p:ph type="title"/>
          </p:nvPr>
        </p:nvSpPr>
        <p:spPr>
          <a:xfrm>
            <a:off x="1201270" y="365125"/>
            <a:ext cx="10152529" cy="1325563"/>
          </a:xfrm>
        </p:spPr>
        <p:txBody>
          <a:bodyPr/>
          <a:lstStyle/>
          <a:p>
            <a:r>
              <a:rPr lang="en-US" dirty="0">
                <a:solidFill>
                  <a:srgbClr val="0070C0"/>
                </a:solidFill>
              </a:rPr>
              <a:t>Applicable Act</a:t>
            </a:r>
            <a:r>
              <a:rPr lang="en-US" dirty="0">
                <a:solidFill>
                  <a:srgbClr val="306EBF"/>
                </a:solidFill>
              </a:rPr>
              <a:t>: Medicaid False Claims </a:t>
            </a:r>
          </a:p>
        </p:txBody>
      </p:sp>
      <p:sp>
        <p:nvSpPr>
          <p:cNvPr id="3" name="Slide Number Placeholder 2">
            <a:extLst>
              <a:ext uri="{FF2B5EF4-FFF2-40B4-BE49-F238E27FC236}">
                <a16:creationId xmlns:a16="http://schemas.microsoft.com/office/drawing/2014/main" id="{F4F30007-AD81-63C9-AB0D-90960B3C43E9}"/>
              </a:ext>
            </a:extLst>
          </p:cNvPr>
          <p:cNvSpPr>
            <a:spLocks noGrp="1"/>
          </p:cNvSpPr>
          <p:nvPr>
            <p:ph type="sldNum" sz="quarter" idx="10"/>
          </p:nvPr>
        </p:nvSpPr>
        <p:spPr/>
        <p:txBody>
          <a:bodyPr/>
          <a:lstStyle/>
          <a:p>
            <a:fld id="{5BE91292-EE6A-4C39-A28D-BC2A9A8B6E5D}" type="slidenum">
              <a:rPr lang="en-US" smtClean="0"/>
              <a:pPr/>
              <a:t>5</a:t>
            </a:fld>
            <a:endParaRPr lang="en-US" dirty="0"/>
          </a:p>
        </p:txBody>
      </p:sp>
      <p:sp>
        <p:nvSpPr>
          <p:cNvPr id="4" name="Content Placeholder 3">
            <a:extLst>
              <a:ext uri="{FF2B5EF4-FFF2-40B4-BE49-F238E27FC236}">
                <a16:creationId xmlns:a16="http://schemas.microsoft.com/office/drawing/2014/main" id="{31B219E6-0AD9-0FA9-B4FD-24E0634D97ED}"/>
              </a:ext>
            </a:extLst>
          </p:cNvPr>
          <p:cNvSpPr>
            <a:spLocks noGrp="1"/>
          </p:cNvSpPr>
          <p:nvPr>
            <p:ph idx="1"/>
          </p:nvPr>
        </p:nvSpPr>
        <p:spPr>
          <a:xfrm>
            <a:off x="1201270" y="1896348"/>
            <a:ext cx="10152530" cy="4253440"/>
          </a:xfrm>
        </p:spPr>
        <p:txBody>
          <a:bodyPr>
            <a:normAutofit fontScale="70000" lnSpcReduction="20000"/>
          </a:bodyPr>
          <a:lstStyle/>
          <a:p>
            <a:pPr marL="0" indent="0">
              <a:lnSpc>
                <a:spcPct val="100000"/>
              </a:lnSpc>
              <a:spcBef>
                <a:spcPts val="100"/>
              </a:spcBef>
              <a:buNone/>
            </a:pPr>
            <a:r>
              <a:rPr lang="en-US" sz="2900" spc="165" dirty="0">
                <a:latin typeface="Verdana" panose="020B0604030504040204" pitchFamily="34" charset="0"/>
                <a:ea typeface="Verdana" panose="020B0604030504040204" pitchFamily="34" charset="0"/>
                <a:cs typeface="Calibri"/>
              </a:rPr>
              <a:t>The</a:t>
            </a:r>
            <a:r>
              <a:rPr lang="en-US" sz="2900" b="1" spc="165" dirty="0">
                <a:latin typeface="Verdana" panose="020B0604030504040204" pitchFamily="34" charset="0"/>
                <a:ea typeface="Verdana" panose="020B0604030504040204" pitchFamily="34" charset="0"/>
                <a:cs typeface="Calibri"/>
              </a:rPr>
              <a:t> </a:t>
            </a:r>
            <a:r>
              <a:rPr lang="en-US" sz="2900" b="1" spc="165" dirty="0">
                <a:solidFill>
                  <a:srgbClr val="306EBF"/>
                </a:solidFill>
                <a:latin typeface="Verdana" panose="020B0604030504040204" pitchFamily="34" charset="0"/>
                <a:ea typeface="Verdana" panose="020B0604030504040204" pitchFamily="34" charset="0"/>
                <a:cs typeface="Calibri"/>
              </a:rPr>
              <a:t>Medicaid False Claims Act </a:t>
            </a:r>
            <a:r>
              <a:rPr lang="en-US" sz="2900" spc="165" dirty="0">
                <a:latin typeface="Verdana" panose="020B0604030504040204" pitchFamily="34" charset="0"/>
                <a:ea typeface="Verdana" panose="020B0604030504040204" pitchFamily="34" charset="0"/>
                <a:cs typeface="Calibri"/>
              </a:rPr>
              <a:t>is a S</a:t>
            </a:r>
            <a:r>
              <a:rPr lang="en-US" sz="2900" spc="100" dirty="0">
                <a:latin typeface="Verdana" panose="020B0604030504040204" pitchFamily="34" charset="0"/>
                <a:ea typeface="Verdana" panose="020B0604030504040204" pitchFamily="34" charset="0"/>
                <a:cs typeface="Calibri"/>
              </a:rPr>
              <a:t>tate</a:t>
            </a:r>
            <a:r>
              <a:rPr lang="en-US" sz="2900" spc="40" dirty="0">
                <a:latin typeface="Verdana" panose="020B0604030504040204" pitchFamily="34" charset="0"/>
                <a:ea typeface="Verdana" panose="020B0604030504040204" pitchFamily="34" charset="0"/>
                <a:cs typeface="Calibri"/>
              </a:rPr>
              <a:t> </a:t>
            </a:r>
            <a:r>
              <a:rPr lang="en-US" sz="2900" spc="145" dirty="0">
                <a:latin typeface="Verdana" panose="020B0604030504040204" pitchFamily="34" charset="0"/>
                <a:ea typeface="Verdana" panose="020B0604030504040204" pitchFamily="34" charset="0"/>
                <a:cs typeface="Calibri"/>
              </a:rPr>
              <a:t>of</a:t>
            </a:r>
            <a:r>
              <a:rPr lang="en-US" sz="2900" spc="85" dirty="0">
                <a:latin typeface="Verdana" panose="020B0604030504040204" pitchFamily="34" charset="0"/>
                <a:ea typeface="Verdana" panose="020B0604030504040204" pitchFamily="34" charset="0"/>
                <a:cs typeface="Calibri"/>
              </a:rPr>
              <a:t> </a:t>
            </a:r>
            <a:r>
              <a:rPr lang="en-US" sz="2900" spc="175" dirty="0">
                <a:latin typeface="Verdana" panose="020B0604030504040204" pitchFamily="34" charset="0"/>
                <a:ea typeface="Verdana" panose="020B0604030504040204" pitchFamily="34" charset="0"/>
                <a:cs typeface="Calibri"/>
              </a:rPr>
              <a:t>Michigan</a:t>
            </a:r>
            <a:r>
              <a:rPr lang="en-US" sz="2900" spc="50" dirty="0">
                <a:latin typeface="Verdana" panose="020B0604030504040204" pitchFamily="34" charset="0"/>
                <a:ea typeface="Verdana" panose="020B0604030504040204" pitchFamily="34" charset="0"/>
                <a:cs typeface="Calibri"/>
              </a:rPr>
              <a:t> law</a:t>
            </a:r>
          </a:p>
          <a:p>
            <a:pPr marL="0" indent="0">
              <a:lnSpc>
                <a:spcPct val="100000"/>
              </a:lnSpc>
              <a:spcBef>
                <a:spcPts val="100"/>
              </a:spcBef>
              <a:buNone/>
            </a:pPr>
            <a:r>
              <a:rPr lang="en-US" sz="2900" spc="50" dirty="0">
                <a:latin typeface="Verdana" panose="020B0604030504040204" pitchFamily="34" charset="0"/>
                <a:ea typeface="Verdana" panose="020B0604030504040204" pitchFamily="34" charset="0"/>
                <a:cs typeface="Calibri"/>
              </a:rPr>
              <a:t>	corresponding to the </a:t>
            </a:r>
            <a:r>
              <a:rPr lang="en-US" sz="2900" spc="70" dirty="0">
                <a:latin typeface="Verdana" panose="020B0604030504040204" pitchFamily="34" charset="0"/>
                <a:ea typeface="Verdana" panose="020B0604030504040204" pitchFamily="34" charset="0"/>
                <a:cs typeface="Calibri"/>
              </a:rPr>
              <a:t>Federal False</a:t>
            </a:r>
            <a:r>
              <a:rPr lang="en-US" sz="2900" spc="10" dirty="0">
                <a:latin typeface="Verdana" panose="020B0604030504040204" pitchFamily="34" charset="0"/>
                <a:ea typeface="Verdana" panose="020B0604030504040204" pitchFamily="34" charset="0"/>
                <a:cs typeface="Calibri"/>
              </a:rPr>
              <a:t> </a:t>
            </a:r>
            <a:r>
              <a:rPr lang="en-US" sz="2900" spc="110" dirty="0">
                <a:latin typeface="Verdana" panose="020B0604030504040204" pitchFamily="34" charset="0"/>
                <a:ea typeface="Verdana" panose="020B0604030504040204" pitchFamily="34" charset="0"/>
                <a:cs typeface="Calibri"/>
              </a:rPr>
              <a:t>Claims</a:t>
            </a:r>
            <a:r>
              <a:rPr lang="en-US" sz="2900" spc="-5" dirty="0">
                <a:latin typeface="Verdana" panose="020B0604030504040204" pitchFamily="34" charset="0"/>
                <a:ea typeface="Verdana" panose="020B0604030504040204" pitchFamily="34" charset="0"/>
                <a:cs typeface="Calibri"/>
              </a:rPr>
              <a:t> </a:t>
            </a:r>
            <a:r>
              <a:rPr lang="en-US" sz="2900" spc="50" dirty="0">
                <a:latin typeface="Verdana" panose="020B0604030504040204" pitchFamily="34" charset="0"/>
                <a:ea typeface="Verdana" panose="020B0604030504040204" pitchFamily="34" charset="0"/>
                <a:cs typeface="Calibri"/>
              </a:rPr>
              <a:t>Act.</a:t>
            </a:r>
          </a:p>
          <a:p>
            <a:pPr marL="12700">
              <a:lnSpc>
                <a:spcPct val="100000"/>
              </a:lnSpc>
              <a:spcBef>
                <a:spcPts val="100"/>
              </a:spcBef>
            </a:pPr>
            <a:endParaRPr lang="en-US" sz="2900" spc="50" dirty="0">
              <a:latin typeface="Verdana" panose="020B0604030504040204" pitchFamily="34" charset="0"/>
              <a:ea typeface="Verdana" panose="020B0604030504040204" pitchFamily="34" charset="0"/>
              <a:cs typeface="Calibri"/>
            </a:endParaRPr>
          </a:p>
          <a:p>
            <a:pPr marL="0" marR="388620" indent="0">
              <a:lnSpc>
                <a:spcPts val="1839"/>
              </a:lnSpc>
              <a:spcBef>
                <a:spcPts val="330"/>
              </a:spcBef>
              <a:buNone/>
            </a:pPr>
            <a:r>
              <a:rPr lang="en-US" sz="2900" spc="100" dirty="0">
                <a:latin typeface="Verdana" panose="020B0604030504040204" pitchFamily="34" charset="0"/>
                <a:ea typeface="Verdana" panose="020B0604030504040204" pitchFamily="34" charset="0"/>
                <a:cs typeface="Calibri"/>
              </a:rPr>
              <a:t>This</a:t>
            </a:r>
            <a:r>
              <a:rPr lang="en-US" sz="2900" dirty="0">
                <a:latin typeface="Verdana" panose="020B0604030504040204" pitchFamily="34" charset="0"/>
                <a:ea typeface="Verdana" panose="020B0604030504040204" pitchFamily="34" charset="0"/>
                <a:cs typeface="Calibri"/>
              </a:rPr>
              <a:t> </a:t>
            </a:r>
            <a:r>
              <a:rPr lang="en-US" sz="2900" spc="80" dirty="0">
                <a:latin typeface="Verdana" panose="020B0604030504040204" pitchFamily="34" charset="0"/>
                <a:ea typeface="Verdana" panose="020B0604030504040204" pitchFamily="34" charset="0"/>
                <a:cs typeface="Calibri"/>
              </a:rPr>
              <a:t>act</a:t>
            </a:r>
            <a:r>
              <a:rPr lang="en-US" sz="2900" spc="20" dirty="0">
                <a:latin typeface="Verdana" panose="020B0604030504040204" pitchFamily="34" charset="0"/>
                <a:ea typeface="Verdana" panose="020B0604030504040204" pitchFamily="34" charset="0"/>
                <a:cs typeface="Calibri"/>
              </a:rPr>
              <a:t> </a:t>
            </a:r>
            <a:r>
              <a:rPr lang="en-US" sz="2900" spc="125" dirty="0">
                <a:latin typeface="Verdana" panose="020B0604030504040204" pitchFamily="34" charset="0"/>
                <a:ea typeface="Verdana" panose="020B0604030504040204" pitchFamily="34" charset="0"/>
                <a:cs typeface="Calibri"/>
              </a:rPr>
              <a:t>imposes</a:t>
            </a:r>
            <a:r>
              <a:rPr lang="en-US" sz="2900" dirty="0">
                <a:latin typeface="Verdana" panose="020B0604030504040204" pitchFamily="34" charset="0"/>
                <a:ea typeface="Verdana" panose="020B0604030504040204" pitchFamily="34" charset="0"/>
                <a:cs typeface="Calibri"/>
              </a:rPr>
              <a:t> </a:t>
            </a:r>
            <a:r>
              <a:rPr lang="en-US" sz="2900" spc="105" dirty="0">
                <a:latin typeface="Verdana" panose="020B0604030504040204" pitchFamily="34" charset="0"/>
                <a:ea typeface="Verdana" panose="020B0604030504040204" pitchFamily="34" charset="0"/>
                <a:cs typeface="Calibri"/>
              </a:rPr>
              <a:t>prison</a:t>
            </a:r>
            <a:r>
              <a:rPr lang="en-US" sz="2900" spc="15" dirty="0">
                <a:latin typeface="Verdana" panose="020B0604030504040204" pitchFamily="34" charset="0"/>
                <a:ea typeface="Verdana" panose="020B0604030504040204" pitchFamily="34" charset="0"/>
                <a:cs typeface="Calibri"/>
              </a:rPr>
              <a:t> </a:t>
            </a:r>
            <a:r>
              <a:rPr lang="en-US" sz="2900" spc="95" dirty="0">
                <a:latin typeface="Verdana" panose="020B0604030504040204" pitchFamily="34" charset="0"/>
                <a:ea typeface="Verdana" panose="020B0604030504040204" pitchFamily="34" charset="0"/>
                <a:cs typeface="Calibri"/>
              </a:rPr>
              <a:t>terms</a:t>
            </a:r>
            <a:r>
              <a:rPr lang="en-US" sz="2900" spc="15" dirty="0">
                <a:latin typeface="Verdana" panose="020B0604030504040204" pitchFamily="34" charset="0"/>
                <a:ea typeface="Verdana" panose="020B0604030504040204" pitchFamily="34" charset="0"/>
                <a:cs typeface="Calibri"/>
              </a:rPr>
              <a:t> </a:t>
            </a:r>
            <a:r>
              <a:rPr lang="en-US" sz="2900" spc="105" dirty="0">
                <a:latin typeface="Verdana" panose="020B0604030504040204" pitchFamily="34" charset="0"/>
                <a:ea typeface="Verdana" panose="020B0604030504040204" pitchFamily="34" charset="0"/>
                <a:cs typeface="Calibri"/>
              </a:rPr>
              <a:t>of</a:t>
            </a:r>
            <a:r>
              <a:rPr lang="en-US" sz="2900" spc="35" dirty="0">
                <a:latin typeface="Verdana" panose="020B0604030504040204" pitchFamily="34" charset="0"/>
                <a:ea typeface="Verdana" panose="020B0604030504040204" pitchFamily="34" charset="0"/>
                <a:cs typeface="Calibri"/>
              </a:rPr>
              <a:t> </a:t>
            </a:r>
            <a:r>
              <a:rPr lang="en-US" sz="2900" spc="145" dirty="0">
                <a:latin typeface="Verdana" panose="020B0604030504040204" pitchFamily="34" charset="0"/>
                <a:ea typeface="Verdana" panose="020B0604030504040204" pitchFamily="34" charset="0"/>
                <a:cs typeface="Calibri"/>
              </a:rPr>
              <a:t>up</a:t>
            </a:r>
            <a:r>
              <a:rPr lang="en-US" sz="2900" spc="5" dirty="0">
                <a:latin typeface="Verdana" panose="020B0604030504040204" pitchFamily="34" charset="0"/>
                <a:ea typeface="Verdana" panose="020B0604030504040204" pitchFamily="34" charset="0"/>
                <a:cs typeface="Calibri"/>
              </a:rPr>
              <a:t> </a:t>
            </a:r>
            <a:r>
              <a:rPr lang="en-US" sz="2900" spc="85" dirty="0">
                <a:latin typeface="Verdana" panose="020B0604030504040204" pitchFamily="34" charset="0"/>
                <a:ea typeface="Verdana" panose="020B0604030504040204" pitchFamily="34" charset="0"/>
                <a:cs typeface="Calibri"/>
              </a:rPr>
              <a:t>to</a:t>
            </a:r>
            <a:r>
              <a:rPr lang="en-US" sz="2900" spc="5" dirty="0">
                <a:latin typeface="Verdana" panose="020B0604030504040204" pitchFamily="34" charset="0"/>
                <a:ea typeface="Verdana" panose="020B0604030504040204" pitchFamily="34" charset="0"/>
                <a:cs typeface="Calibri"/>
              </a:rPr>
              <a:t> </a:t>
            </a:r>
            <a:r>
              <a:rPr lang="en-US" sz="2900" spc="180" dirty="0">
                <a:latin typeface="Verdana" panose="020B0604030504040204" pitchFamily="34" charset="0"/>
                <a:ea typeface="Verdana" panose="020B0604030504040204" pitchFamily="34" charset="0"/>
                <a:cs typeface="Calibri"/>
              </a:rPr>
              <a:t>4 </a:t>
            </a:r>
            <a:r>
              <a:rPr lang="en-US" sz="2900" spc="100" dirty="0">
                <a:latin typeface="Verdana" panose="020B0604030504040204" pitchFamily="34" charset="0"/>
                <a:ea typeface="Verdana" panose="020B0604030504040204" pitchFamily="34" charset="0"/>
                <a:cs typeface="Calibri"/>
              </a:rPr>
              <a:t>years</a:t>
            </a:r>
            <a:r>
              <a:rPr lang="en-US" sz="2900" spc="20" dirty="0">
                <a:latin typeface="Verdana" panose="020B0604030504040204" pitchFamily="34" charset="0"/>
                <a:ea typeface="Verdana" panose="020B0604030504040204" pitchFamily="34" charset="0"/>
                <a:cs typeface="Calibri"/>
              </a:rPr>
              <a:t> </a:t>
            </a:r>
            <a:r>
              <a:rPr lang="en-US" sz="2900" spc="135" dirty="0">
                <a:latin typeface="Verdana" panose="020B0604030504040204" pitchFamily="34" charset="0"/>
                <a:ea typeface="Verdana" panose="020B0604030504040204" pitchFamily="34" charset="0"/>
                <a:cs typeface="Calibri"/>
              </a:rPr>
              <a:t>and</a:t>
            </a:r>
            <a:r>
              <a:rPr lang="en-US" sz="2900" spc="15" dirty="0">
                <a:latin typeface="Verdana" panose="020B0604030504040204" pitchFamily="34" charset="0"/>
                <a:ea typeface="Verdana" panose="020B0604030504040204" pitchFamily="34" charset="0"/>
                <a:cs typeface="Calibri"/>
              </a:rPr>
              <a:t> </a:t>
            </a:r>
            <a:r>
              <a:rPr lang="en-US" sz="2900" spc="100" dirty="0">
                <a:latin typeface="Verdana" panose="020B0604030504040204" pitchFamily="34" charset="0"/>
                <a:ea typeface="Verdana" panose="020B0604030504040204" pitchFamily="34" charset="0"/>
                <a:cs typeface="Calibri"/>
              </a:rPr>
              <a:t>fines</a:t>
            </a:r>
            <a:r>
              <a:rPr lang="en-US" sz="2900" dirty="0">
                <a:latin typeface="Verdana" panose="020B0604030504040204" pitchFamily="34" charset="0"/>
                <a:ea typeface="Verdana" panose="020B0604030504040204" pitchFamily="34" charset="0"/>
                <a:cs typeface="Calibri"/>
              </a:rPr>
              <a:t> </a:t>
            </a:r>
            <a:r>
              <a:rPr lang="en-US" sz="2900" spc="145" dirty="0">
                <a:latin typeface="Verdana" panose="020B0604030504040204" pitchFamily="34" charset="0"/>
                <a:ea typeface="Verdana" panose="020B0604030504040204" pitchFamily="34" charset="0"/>
                <a:cs typeface="Calibri"/>
              </a:rPr>
              <a:t>up</a:t>
            </a:r>
            <a:r>
              <a:rPr lang="en-US" sz="2900" spc="5" dirty="0">
                <a:latin typeface="Verdana" panose="020B0604030504040204" pitchFamily="34" charset="0"/>
                <a:ea typeface="Verdana" panose="020B0604030504040204" pitchFamily="34" charset="0"/>
                <a:cs typeface="Calibri"/>
              </a:rPr>
              <a:t> </a:t>
            </a:r>
            <a:r>
              <a:rPr lang="en-US" sz="2900" spc="85" dirty="0">
                <a:latin typeface="Verdana" panose="020B0604030504040204" pitchFamily="34" charset="0"/>
                <a:ea typeface="Verdana" panose="020B0604030504040204" pitchFamily="34" charset="0"/>
                <a:cs typeface="Calibri"/>
              </a:rPr>
              <a:t>to</a:t>
            </a:r>
            <a:r>
              <a:rPr lang="en-US" sz="2900" spc="10" dirty="0">
                <a:latin typeface="Verdana" panose="020B0604030504040204" pitchFamily="34" charset="0"/>
                <a:ea typeface="Verdana" panose="020B0604030504040204" pitchFamily="34" charset="0"/>
                <a:cs typeface="Calibri"/>
              </a:rPr>
              <a:t> </a:t>
            </a:r>
            <a:r>
              <a:rPr lang="en-US" sz="2900" spc="185" dirty="0">
                <a:latin typeface="Verdana" panose="020B0604030504040204" pitchFamily="34" charset="0"/>
                <a:ea typeface="Verdana" panose="020B0604030504040204" pitchFamily="34" charset="0"/>
                <a:cs typeface="Calibri"/>
              </a:rPr>
              <a:t>$50,000</a:t>
            </a:r>
            <a:r>
              <a:rPr lang="en-US" sz="2900" spc="15" dirty="0">
                <a:latin typeface="Verdana" panose="020B0604030504040204" pitchFamily="34" charset="0"/>
                <a:ea typeface="Verdana" panose="020B0604030504040204" pitchFamily="34" charset="0"/>
                <a:cs typeface="Calibri"/>
              </a:rPr>
              <a:t> </a:t>
            </a:r>
            <a:r>
              <a:rPr lang="en-US" sz="2900" spc="55" dirty="0">
                <a:latin typeface="Verdana" panose="020B0604030504040204" pitchFamily="34" charset="0"/>
                <a:ea typeface="Verdana" panose="020B0604030504040204" pitchFamily="34" charset="0"/>
                <a:cs typeface="Calibri"/>
              </a:rPr>
              <a:t>for:</a:t>
            </a:r>
            <a:endParaRPr lang="en-US" sz="2900" dirty="0">
              <a:latin typeface="Verdana" panose="020B0604030504040204" pitchFamily="34" charset="0"/>
              <a:ea typeface="Verdana" panose="020B0604030504040204" pitchFamily="34" charset="0"/>
              <a:cs typeface="Calibri"/>
            </a:endParaRPr>
          </a:p>
          <a:p>
            <a:pPr marL="241300" marR="22860" indent="-228600">
              <a:lnSpc>
                <a:spcPct val="100000"/>
              </a:lnSpc>
              <a:spcBef>
                <a:spcPts val="1110"/>
              </a:spcBef>
              <a:buFont typeface="Arial"/>
              <a:buChar char="•"/>
              <a:tabLst>
                <a:tab pos="241300" algn="l"/>
              </a:tabLst>
            </a:pPr>
            <a:r>
              <a:rPr lang="en-US" sz="2900" spc="85" dirty="0">
                <a:latin typeface="Verdana" panose="020B0604030504040204" pitchFamily="34" charset="0"/>
                <a:ea typeface="Verdana" panose="020B0604030504040204" pitchFamily="34" charset="0"/>
                <a:cs typeface="Calibri"/>
              </a:rPr>
              <a:t>Knowingly</a:t>
            </a:r>
            <a:r>
              <a:rPr lang="en-US" sz="2900" spc="55" dirty="0">
                <a:latin typeface="Verdana" panose="020B0604030504040204" pitchFamily="34" charset="0"/>
                <a:ea typeface="Verdana" panose="020B0604030504040204" pitchFamily="34" charset="0"/>
                <a:cs typeface="Calibri"/>
              </a:rPr>
              <a:t> </a:t>
            </a:r>
            <a:r>
              <a:rPr lang="en-US" sz="2900" spc="100" dirty="0">
                <a:latin typeface="Verdana" panose="020B0604030504040204" pitchFamily="34" charset="0"/>
                <a:ea typeface="Verdana" panose="020B0604030504040204" pitchFamily="34" charset="0"/>
                <a:cs typeface="Calibri"/>
              </a:rPr>
              <a:t>making</a:t>
            </a:r>
            <a:r>
              <a:rPr lang="en-US" sz="2900" spc="95" dirty="0">
                <a:latin typeface="Verdana" panose="020B0604030504040204" pitchFamily="34" charset="0"/>
                <a:ea typeface="Verdana" panose="020B0604030504040204" pitchFamily="34" charset="0"/>
                <a:cs typeface="Calibri"/>
              </a:rPr>
              <a:t> a</a:t>
            </a:r>
            <a:r>
              <a:rPr lang="en-US" sz="2900" spc="90" dirty="0">
                <a:latin typeface="Verdana" panose="020B0604030504040204" pitchFamily="34" charset="0"/>
                <a:ea typeface="Verdana" panose="020B0604030504040204" pitchFamily="34" charset="0"/>
                <a:cs typeface="Calibri"/>
              </a:rPr>
              <a:t> </a:t>
            </a:r>
            <a:r>
              <a:rPr lang="en-US" sz="2900" dirty="0">
                <a:latin typeface="Verdana" panose="020B0604030504040204" pitchFamily="34" charset="0"/>
                <a:ea typeface="Verdana" panose="020B0604030504040204" pitchFamily="34" charset="0"/>
                <a:cs typeface="Calibri"/>
              </a:rPr>
              <a:t>false</a:t>
            </a:r>
            <a:r>
              <a:rPr lang="en-US" sz="2900" spc="90" dirty="0">
                <a:latin typeface="Verdana" panose="020B0604030504040204" pitchFamily="34" charset="0"/>
                <a:ea typeface="Verdana" panose="020B0604030504040204" pitchFamily="34" charset="0"/>
                <a:cs typeface="Calibri"/>
              </a:rPr>
              <a:t> </a:t>
            </a:r>
            <a:r>
              <a:rPr lang="en-US" sz="2900" dirty="0">
                <a:latin typeface="Verdana" panose="020B0604030504040204" pitchFamily="34" charset="0"/>
                <a:ea typeface="Verdana" panose="020B0604030504040204" pitchFamily="34" charset="0"/>
                <a:cs typeface="Calibri"/>
              </a:rPr>
              <a:t>statement</a:t>
            </a:r>
            <a:r>
              <a:rPr lang="en-US" sz="2900" spc="105" dirty="0">
                <a:latin typeface="Verdana" panose="020B0604030504040204" pitchFamily="34" charset="0"/>
                <a:ea typeface="Verdana" panose="020B0604030504040204" pitchFamily="34" charset="0"/>
                <a:cs typeface="Calibri"/>
              </a:rPr>
              <a:t> </a:t>
            </a:r>
            <a:r>
              <a:rPr lang="en-US" sz="2900" spc="65" dirty="0">
                <a:latin typeface="Verdana" panose="020B0604030504040204" pitchFamily="34" charset="0"/>
                <a:ea typeface="Verdana" panose="020B0604030504040204" pitchFamily="34" charset="0"/>
                <a:cs typeface="Calibri"/>
              </a:rPr>
              <a:t>or</a:t>
            </a:r>
            <a:r>
              <a:rPr lang="en-US" sz="2900" spc="90" dirty="0">
                <a:latin typeface="Verdana" panose="020B0604030504040204" pitchFamily="34" charset="0"/>
                <a:ea typeface="Verdana" panose="020B0604030504040204" pitchFamily="34" charset="0"/>
                <a:cs typeface="Calibri"/>
              </a:rPr>
              <a:t> </a:t>
            </a:r>
            <a:r>
              <a:rPr lang="en-US" sz="2900" spc="-10" dirty="0">
                <a:latin typeface="Verdana" panose="020B0604030504040204" pitchFamily="34" charset="0"/>
                <a:ea typeface="Verdana" panose="020B0604030504040204" pitchFamily="34" charset="0"/>
                <a:cs typeface="Calibri"/>
              </a:rPr>
              <a:t>false </a:t>
            </a:r>
            <a:r>
              <a:rPr lang="en-US" sz="2900" spc="45" dirty="0">
                <a:latin typeface="Verdana" panose="020B0604030504040204" pitchFamily="34" charset="0"/>
                <a:ea typeface="Verdana" panose="020B0604030504040204" pitchFamily="34" charset="0"/>
                <a:cs typeface="Calibri"/>
              </a:rPr>
              <a:t>representation</a:t>
            </a:r>
            <a:r>
              <a:rPr lang="en-US" sz="2900" spc="105" dirty="0">
                <a:latin typeface="Verdana" panose="020B0604030504040204" pitchFamily="34" charset="0"/>
                <a:ea typeface="Verdana" panose="020B0604030504040204" pitchFamily="34" charset="0"/>
                <a:cs typeface="Calibri"/>
              </a:rPr>
              <a:t> </a:t>
            </a:r>
            <a:r>
              <a:rPr lang="en-US" sz="2900" dirty="0">
                <a:latin typeface="Verdana" panose="020B0604030504040204" pitchFamily="34" charset="0"/>
                <a:ea typeface="Verdana" panose="020B0604030504040204" pitchFamily="34" charset="0"/>
                <a:cs typeface="Calibri"/>
              </a:rPr>
              <a:t>of</a:t>
            </a:r>
            <a:r>
              <a:rPr lang="en-US" sz="2900" spc="125" dirty="0">
                <a:latin typeface="Verdana" panose="020B0604030504040204" pitchFamily="34" charset="0"/>
                <a:ea typeface="Verdana" panose="020B0604030504040204" pitchFamily="34" charset="0"/>
                <a:cs typeface="Calibri"/>
              </a:rPr>
              <a:t> </a:t>
            </a:r>
            <a:r>
              <a:rPr lang="en-US" sz="2900" spc="95" dirty="0">
                <a:latin typeface="Verdana" panose="020B0604030504040204" pitchFamily="34" charset="0"/>
                <a:ea typeface="Verdana" panose="020B0604030504040204" pitchFamily="34" charset="0"/>
                <a:cs typeface="Calibri"/>
              </a:rPr>
              <a:t>a</a:t>
            </a:r>
            <a:r>
              <a:rPr lang="en-US" sz="2900" spc="80" dirty="0">
                <a:latin typeface="Verdana" panose="020B0604030504040204" pitchFamily="34" charset="0"/>
                <a:ea typeface="Verdana" panose="020B0604030504040204" pitchFamily="34" charset="0"/>
                <a:cs typeface="Calibri"/>
              </a:rPr>
              <a:t> </a:t>
            </a:r>
            <a:r>
              <a:rPr lang="en-US" sz="2900" dirty="0">
                <a:latin typeface="Verdana" panose="020B0604030504040204" pitchFamily="34" charset="0"/>
                <a:ea typeface="Verdana" panose="020B0604030504040204" pitchFamily="34" charset="0"/>
                <a:cs typeface="Calibri"/>
              </a:rPr>
              <a:t>material</a:t>
            </a:r>
            <a:r>
              <a:rPr lang="en-US" sz="2900" spc="90" dirty="0">
                <a:latin typeface="Verdana" panose="020B0604030504040204" pitchFamily="34" charset="0"/>
                <a:ea typeface="Verdana" panose="020B0604030504040204" pitchFamily="34" charset="0"/>
                <a:cs typeface="Calibri"/>
              </a:rPr>
              <a:t> </a:t>
            </a:r>
            <a:r>
              <a:rPr lang="en-US" sz="2900" dirty="0">
                <a:latin typeface="Verdana" panose="020B0604030504040204" pitchFamily="34" charset="0"/>
                <a:ea typeface="Verdana" panose="020B0604030504040204" pitchFamily="34" charset="0"/>
                <a:cs typeface="Calibri"/>
              </a:rPr>
              <a:t>fact</a:t>
            </a:r>
            <a:r>
              <a:rPr lang="en-US" sz="2900" spc="75" dirty="0">
                <a:latin typeface="Verdana" panose="020B0604030504040204" pitchFamily="34" charset="0"/>
                <a:ea typeface="Verdana" panose="020B0604030504040204" pitchFamily="34" charset="0"/>
                <a:cs typeface="Calibri"/>
              </a:rPr>
              <a:t> </a:t>
            </a:r>
            <a:r>
              <a:rPr lang="en-US" sz="2900" spc="55" dirty="0">
                <a:latin typeface="Verdana" panose="020B0604030504040204" pitchFamily="34" charset="0"/>
                <a:ea typeface="Verdana" panose="020B0604030504040204" pitchFamily="34" charset="0"/>
                <a:cs typeface="Calibri"/>
              </a:rPr>
              <a:t>in</a:t>
            </a:r>
            <a:r>
              <a:rPr lang="en-US" sz="2900" spc="80" dirty="0">
                <a:latin typeface="Verdana" panose="020B0604030504040204" pitchFamily="34" charset="0"/>
                <a:ea typeface="Verdana" panose="020B0604030504040204" pitchFamily="34" charset="0"/>
                <a:cs typeface="Calibri"/>
              </a:rPr>
              <a:t> </a:t>
            </a:r>
            <a:r>
              <a:rPr lang="en-US" sz="2900" spc="40" dirty="0">
                <a:latin typeface="Verdana" panose="020B0604030504040204" pitchFamily="34" charset="0"/>
                <a:ea typeface="Verdana" panose="020B0604030504040204" pitchFamily="34" charset="0"/>
                <a:cs typeface="Calibri"/>
              </a:rPr>
              <a:t>any </a:t>
            </a:r>
            <a:r>
              <a:rPr lang="en-US" sz="2900" spc="65" dirty="0">
                <a:latin typeface="Verdana" panose="020B0604030504040204" pitchFamily="34" charset="0"/>
                <a:ea typeface="Verdana" panose="020B0604030504040204" pitchFamily="34" charset="0"/>
                <a:cs typeface="Calibri"/>
              </a:rPr>
              <a:t>application</a:t>
            </a:r>
            <a:r>
              <a:rPr lang="en-US" sz="2900" spc="20" dirty="0">
                <a:latin typeface="Verdana" panose="020B0604030504040204" pitchFamily="34" charset="0"/>
                <a:ea typeface="Verdana" panose="020B0604030504040204" pitchFamily="34" charset="0"/>
                <a:cs typeface="Calibri"/>
              </a:rPr>
              <a:t> </a:t>
            </a:r>
            <a:r>
              <a:rPr lang="en-US" sz="2900" dirty="0">
                <a:latin typeface="Verdana" panose="020B0604030504040204" pitchFamily="34" charset="0"/>
                <a:ea typeface="Verdana" panose="020B0604030504040204" pitchFamily="34" charset="0"/>
                <a:cs typeface="Calibri"/>
              </a:rPr>
              <a:t>for</a:t>
            </a:r>
            <a:r>
              <a:rPr lang="en-US" sz="2900" spc="30" dirty="0">
                <a:latin typeface="Verdana" panose="020B0604030504040204" pitchFamily="34" charset="0"/>
                <a:ea typeface="Verdana" panose="020B0604030504040204" pitchFamily="34" charset="0"/>
                <a:cs typeface="Calibri"/>
              </a:rPr>
              <a:t> </a:t>
            </a:r>
            <a:r>
              <a:rPr lang="en-US" sz="2900" spc="85" dirty="0">
                <a:latin typeface="Verdana" panose="020B0604030504040204" pitchFamily="34" charset="0"/>
                <a:ea typeface="Verdana" panose="020B0604030504040204" pitchFamily="34" charset="0"/>
                <a:cs typeface="Calibri"/>
              </a:rPr>
              <a:t>Medicaid</a:t>
            </a:r>
            <a:r>
              <a:rPr lang="en-US" sz="2900" spc="60" dirty="0">
                <a:latin typeface="Verdana" panose="020B0604030504040204" pitchFamily="34" charset="0"/>
                <a:ea typeface="Verdana" panose="020B0604030504040204" pitchFamily="34" charset="0"/>
                <a:cs typeface="Calibri"/>
              </a:rPr>
              <a:t> </a:t>
            </a:r>
            <a:r>
              <a:rPr lang="en-US" sz="2900" spc="50" dirty="0">
                <a:latin typeface="Verdana" panose="020B0604030504040204" pitchFamily="34" charset="0"/>
                <a:ea typeface="Verdana" panose="020B0604030504040204" pitchFamily="34" charset="0"/>
                <a:cs typeface="Calibri"/>
              </a:rPr>
              <a:t>benefits</a:t>
            </a:r>
            <a:r>
              <a:rPr lang="en-US" sz="2900" spc="40" dirty="0">
                <a:latin typeface="Verdana" panose="020B0604030504040204" pitchFamily="34" charset="0"/>
                <a:ea typeface="Verdana" panose="020B0604030504040204" pitchFamily="34" charset="0"/>
                <a:cs typeface="Calibri"/>
              </a:rPr>
              <a:t> </a:t>
            </a:r>
            <a:r>
              <a:rPr lang="en-US" sz="2900" spc="65" dirty="0">
                <a:latin typeface="Verdana" panose="020B0604030504040204" pitchFamily="34" charset="0"/>
                <a:ea typeface="Verdana" panose="020B0604030504040204" pitchFamily="34" charset="0"/>
                <a:cs typeface="Calibri"/>
              </a:rPr>
              <a:t>or</a:t>
            </a:r>
            <a:r>
              <a:rPr lang="en-US" sz="2900" spc="30" dirty="0">
                <a:latin typeface="Verdana" panose="020B0604030504040204" pitchFamily="34" charset="0"/>
                <a:ea typeface="Verdana" panose="020B0604030504040204" pitchFamily="34" charset="0"/>
                <a:cs typeface="Calibri"/>
              </a:rPr>
              <a:t> </a:t>
            </a:r>
            <a:r>
              <a:rPr lang="en-US" sz="2900" dirty="0">
                <a:latin typeface="Verdana" panose="020B0604030504040204" pitchFamily="34" charset="0"/>
                <a:ea typeface="Verdana" panose="020B0604030504040204" pitchFamily="34" charset="0"/>
                <a:cs typeface="Calibri"/>
              </a:rPr>
              <a:t>for</a:t>
            </a:r>
            <a:r>
              <a:rPr lang="en-US" sz="2900" spc="25" dirty="0">
                <a:latin typeface="Verdana" panose="020B0604030504040204" pitchFamily="34" charset="0"/>
                <a:ea typeface="Verdana" panose="020B0604030504040204" pitchFamily="34" charset="0"/>
                <a:cs typeface="Calibri"/>
              </a:rPr>
              <a:t> </a:t>
            </a:r>
            <a:r>
              <a:rPr lang="en-US" sz="2900" spc="60" dirty="0">
                <a:latin typeface="Verdana" panose="020B0604030504040204" pitchFamily="34" charset="0"/>
                <a:ea typeface="Verdana" panose="020B0604030504040204" pitchFamily="34" charset="0"/>
                <a:cs typeface="Calibri"/>
              </a:rPr>
              <a:t>use </a:t>
            </a:r>
            <a:r>
              <a:rPr lang="en-US" sz="2900" spc="55" dirty="0">
                <a:latin typeface="Verdana" panose="020B0604030504040204" pitchFamily="34" charset="0"/>
                <a:ea typeface="Verdana" panose="020B0604030504040204" pitchFamily="34" charset="0"/>
                <a:cs typeface="Calibri"/>
              </a:rPr>
              <a:t>in</a:t>
            </a:r>
            <a:r>
              <a:rPr lang="en-US" sz="2900" spc="5" dirty="0">
                <a:latin typeface="Verdana" panose="020B0604030504040204" pitchFamily="34" charset="0"/>
                <a:ea typeface="Verdana" panose="020B0604030504040204" pitchFamily="34" charset="0"/>
                <a:cs typeface="Calibri"/>
              </a:rPr>
              <a:t> </a:t>
            </a:r>
            <a:r>
              <a:rPr lang="en-US" sz="2900" spc="75" dirty="0">
                <a:latin typeface="Verdana" panose="020B0604030504040204" pitchFamily="34" charset="0"/>
                <a:ea typeface="Verdana" panose="020B0604030504040204" pitchFamily="34" charset="0"/>
                <a:cs typeface="Calibri"/>
              </a:rPr>
              <a:t>determining</a:t>
            </a:r>
            <a:r>
              <a:rPr lang="en-US" sz="2900" spc="30" dirty="0">
                <a:latin typeface="Verdana" panose="020B0604030504040204" pitchFamily="34" charset="0"/>
                <a:ea typeface="Verdana" panose="020B0604030504040204" pitchFamily="34" charset="0"/>
                <a:cs typeface="Calibri"/>
              </a:rPr>
              <a:t> </a:t>
            </a:r>
            <a:r>
              <a:rPr lang="en-US" sz="2900" spc="55" dirty="0">
                <a:latin typeface="Verdana" panose="020B0604030504040204" pitchFamily="34" charset="0"/>
                <a:ea typeface="Verdana" panose="020B0604030504040204" pitchFamily="34" charset="0"/>
                <a:cs typeface="Calibri"/>
              </a:rPr>
              <a:t>rights</a:t>
            </a:r>
            <a:r>
              <a:rPr lang="en-US" sz="2900" spc="15" dirty="0">
                <a:latin typeface="Verdana" panose="020B0604030504040204" pitchFamily="34" charset="0"/>
                <a:ea typeface="Verdana" panose="020B0604030504040204" pitchFamily="34" charset="0"/>
                <a:cs typeface="Calibri"/>
              </a:rPr>
              <a:t> </a:t>
            </a:r>
            <a:r>
              <a:rPr lang="en-US" sz="2900" dirty="0">
                <a:latin typeface="Verdana" panose="020B0604030504040204" pitchFamily="34" charset="0"/>
                <a:ea typeface="Verdana" panose="020B0604030504040204" pitchFamily="34" charset="0"/>
                <a:cs typeface="Calibri"/>
              </a:rPr>
              <a:t>to</a:t>
            </a:r>
            <a:r>
              <a:rPr lang="en-US" sz="2900" spc="15" dirty="0">
                <a:latin typeface="Verdana" panose="020B0604030504040204" pitchFamily="34" charset="0"/>
                <a:ea typeface="Verdana" panose="020B0604030504040204" pitchFamily="34" charset="0"/>
                <a:cs typeface="Calibri"/>
              </a:rPr>
              <a:t> </a:t>
            </a:r>
            <a:r>
              <a:rPr lang="en-US" sz="2900" spc="95" dirty="0">
                <a:latin typeface="Verdana" panose="020B0604030504040204" pitchFamily="34" charset="0"/>
                <a:ea typeface="Verdana" panose="020B0604030504040204" pitchFamily="34" charset="0"/>
                <a:cs typeface="Calibri"/>
              </a:rPr>
              <a:t>a</a:t>
            </a:r>
            <a:r>
              <a:rPr lang="en-US" sz="2900" spc="20" dirty="0">
                <a:latin typeface="Verdana" panose="020B0604030504040204" pitchFamily="34" charset="0"/>
                <a:ea typeface="Verdana" panose="020B0604030504040204" pitchFamily="34" charset="0"/>
                <a:cs typeface="Calibri"/>
              </a:rPr>
              <a:t> </a:t>
            </a:r>
            <a:r>
              <a:rPr lang="en-US" sz="2900" spc="85" dirty="0">
                <a:latin typeface="Verdana" panose="020B0604030504040204" pitchFamily="34" charset="0"/>
                <a:ea typeface="Verdana" panose="020B0604030504040204" pitchFamily="34" charset="0"/>
                <a:cs typeface="Calibri"/>
              </a:rPr>
              <a:t>Medicaid</a:t>
            </a:r>
            <a:r>
              <a:rPr lang="en-US" sz="2900" spc="35" dirty="0">
                <a:latin typeface="Verdana" panose="020B0604030504040204" pitchFamily="34" charset="0"/>
                <a:ea typeface="Verdana" panose="020B0604030504040204" pitchFamily="34" charset="0"/>
                <a:cs typeface="Calibri"/>
              </a:rPr>
              <a:t> benefit</a:t>
            </a:r>
            <a:endParaRPr lang="en-US" sz="2900" dirty="0">
              <a:latin typeface="Verdana" panose="020B0604030504040204" pitchFamily="34" charset="0"/>
              <a:ea typeface="Verdana" panose="020B0604030504040204" pitchFamily="34" charset="0"/>
              <a:cs typeface="Calibri"/>
            </a:endParaRPr>
          </a:p>
          <a:p>
            <a:pPr marL="241300" marR="5080" indent="-228600" algn="just">
              <a:lnSpc>
                <a:spcPct val="100000"/>
              </a:lnSpc>
              <a:spcBef>
                <a:spcPts val="994"/>
              </a:spcBef>
              <a:buFont typeface="Arial"/>
              <a:buChar char="•"/>
              <a:tabLst>
                <a:tab pos="241300" algn="l"/>
              </a:tabLst>
            </a:pPr>
            <a:r>
              <a:rPr lang="en-US" sz="2900" spc="60" dirty="0">
                <a:latin typeface="Verdana" panose="020B0604030504040204" pitchFamily="34" charset="0"/>
                <a:ea typeface="Verdana" panose="020B0604030504040204" pitchFamily="34" charset="0"/>
                <a:cs typeface="Calibri"/>
              </a:rPr>
              <a:t>Soliciting,</a:t>
            </a:r>
            <a:r>
              <a:rPr lang="en-US" sz="2900" spc="-60" dirty="0">
                <a:latin typeface="Verdana" panose="020B0604030504040204" pitchFamily="34" charset="0"/>
                <a:ea typeface="Verdana" panose="020B0604030504040204" pitchFamily="34" charset="0"/>
                <a:cs typeface="Calibri"/>
              </a:rPr>
              <a:t> </a:t>
            </a:r>
            <a:r>
              <a:rPr lang="en-US" sz="2900" spc="45" dirty="0">
                <a:latin typeface="Verdana" panose="020B0604030504040204" pitchFamily="34" charset="0"/>
                <a:ea typeface="Verdana" panose="020B0604030504040204" pitchFamily="34" charset="0"/>
                <a:cs typeface="Calibri"/>
              </a:rPr>
              <a:t>offering,</a:t>
            </a:r>
            <a:r>
              <a:rPr lang="en-US" sz="2900" spc="-30" dirty="0">
                <a:latin typeface="Verdana" panose="020B0604030504040204" pitchFamily="34" charset="0"/>
                <a:ea typeface="Verdana" panose="020B0604030504040204" pitchFamily="34" charset="0"/>
                <a:cs typeface="Calibri"/>
              </a:rPr>
              <a:t> </a:t>
            </a:r>
            <a:r>
              <a:rPr lang="en-US" sz="2900" spc="65" dirty="0">
                <a:latin typeface="Verdana" panose="020B0604030504040204" pitchFamily="34" charset="0"/>
                <a:ea typeface="Verdana" panose="020B0604030504040204" pitchFamily="34" charset="0"/>
                <a:cs typeface="Calibri"/>
              </a:rPr>
              <a:t>or</a:t>
            </a:r>
            <a:r>
              <a:rPr lang="en-US" sz="2900" spc="20" dirty="0">
                <a:latin typeface="Verdana" panose="020B0604030504040204" pitchFamily="34" charset="0"/>
                <a:ea typeface="Verdana" panose="020B0604030504040204" pitchFamily="34" charset="0"/>
                <a:cs typeface="Calibri"/>
              </a:rPr>
              <a:t> </a:t>
            </a:r>
            <a:r>
              <a:rPr lang="en-US" sz="2900" spc="70" dirty="0">
                <a:latin typeface="Verdana" panose="020B0604030504040204" pitchFamily="34" charset="0"/>
                <a:ea typeface="Verdana" panose="020B0604030504040204" pitchFamily="34" charset="0"/>
                <a:cs typeface="Calibri"/>
              </a:rPr>
              <a:t>receiving</a:t>
            </a:r>
            <a:r>
              <a:rPr lang="en-US" sz="2900" spc="35" dirty="0">
                <a:latin typeface="Verdana" panose="020B0604030504040204" pitchFamily="34" charset="0"/>
                <a:ea typeface="Verdana" panose="020B0604030504040204" pitchFamily="34" charset="0"/>
                <a:cs typeface="Calibri"/>
              </a:rPr>
              <a:t> </a:t>
            </a:r>
            <a:r>
              <a:rPr lang="en-US" sz="2900" spc="75" dirty="0">
                <a:latin typeface="Verdana" panose="020B0604030504040204" pitchFamily="34" charset="0"/>
                <a:ea typeface="Verdana" panose="020B0604030504040204" pitchFamily="34" charset="0"/>
                <a:cs typeface="Calibri"/>
              </a:rPr>
              <a:t>kickbacks</a:t>
            </a:r>
            <a:r>
              <a:rPr lang="en-US" sz="2900" spc="45" dirty="0">
                <a:latin typeface="Verdana" panose="020B0604030504040204" pitchFamily="34" charset="0"/>
                <a:ea typeface="Verdana" panose="020B0604030504040204" pitchFamily="34" charset="0"/>
                <a:cs typeface="Calibri"/>
              </a:rPr>
              <a:t> </a:t>
            </a:r>
            <a:r>
              <a:rPr lang="en-US" sz="2900" spc="40" dirty="0">
                <a:latin typeface="Verdana" panose="020B0604030504040204" pitchFamily="34" charset="0"/>
                <a:ea typeface="Verdana" panose="020B0604030504040204" pitchFamily="34" charset="0"/>
                <a:cs typeface="Calibri"/>
              </a:rPr>
              <a:t>or </a:t>
            </a:r>
            <a:r>
              <a:rPr lang="en-US" sz="2900" spc="85" dirty="0">
                <a:latin typeface="Verdana" panose="020B0604030504040204" pitchFamily="34" charset="0"/>
                <a:ea typeface="Verdana" panose="020B0604030504040204" pitchFamily="34" charset="0"/>
                <a:cs typeface="Calibri"/>
              </a:rPr>
              <a:t>bribes</a:t>
            </a:r>
            <a:r>
              <a:rPr lang="en-US" sz="2900" spc="105" dirty="0">
                <a:latin typeface="Verdana" panose="020B0604030504040204" pitchFamily="34" charset="0"/>
                <a:ea typeface="Verdana" panose="020B0604030504040204" pitchFamily="34" charset="0"/>
                <a:cs typeface="Calibri"/>
              </a:rPr>
              <a:t> </a:t>
            </a:r>
            <a:r>
              <a:rPr lang="en-US" sz="2900" dirty="0">
                <a:latin typeface="Verdana" panose="020B0604030504040204" pitchFamily="34" charset="0"/>
                <a:ea typeface="Verdana" panose="020B0604030504040204" pitchFamily="34" charset="0"/>
                <a:cs typeface="Calibri"/>
              </a:rPr>
              <a:t>for</a:t>
            </a:r>
            <a:r>
              <a:rPr lang="en-US" sz="2900" spc="75" dirty="0">
                <a:latin typeface="Verdana" panose="020B0604030504040204" pitchFamily="34" charset="0"/>
                <a:ea typeface="Verdana" panose="020B0604030504040204" pitchFamily="34" charset="0"/>
                <a:cs typeface="Calibri"/>
              </a:rPr>
              <a:t> </a:t>
            </a:r>
            <a:r>
              <a:rPr lang="en-US" sz="2900" dirty="0">
                <a:latin typeface="Verdana" panose="020B0604030504040204" pitchFamily="34" charset="0"/>
                <a:ea typeface="Verdana" panose="020B0604030504040204" pitchFamily="34" charset="0"/>
                <a:cs typeface="Calibri"/>
              </a:rPr>
              <a:t>referrals</a:t>
            </a:r>
            <a:r>
              <a:rPr lang="en-US" sz="2900" spc="125" dirty="0">
                <a:latin typeface="Verdana" panose="020B0604030504040204" pitchFamily="34" charset="0"/>
                <a:ea typeface="Verdana" panose="020B0604030504040204" pitchFamily="34" charset="0"/>
                <a:cs typeface="Calibri"/>
              </a:rPr>
              <a:t> </a:t>
            </a:r>
            <a:r>
              <a:rPr lang="en-US" sz="2900" dirty="0">
                <a:latin typeface="Verdana" panose="020B0604030504040204" pitchFamily="34" charset="0"/>
                <a:ea typeface="Verdana" panose="020B0604030504040204" pitchFamily="34" charset="0"/>
                <a:cs typeface="Calibri"/>
              </a:rPr>
              <a:t>to</a:t>
            </a:r>
            <a:r>
              <a:rPr lang="en-US" sz="2900" spc="85" dirty="0">
                <a:latin typeface="Verdana" panose="020B0604030504040204" pitchFamily="34" charset="0"/>
                <a:ea typeface="Verdana" panose="020B0604030504040204" pitchFamily="34" charset="0"/>
                <a:cs typeface="Calibri"/>
              </a:rPr>
              <a:t> </a:t>
            </a:r>
            <a:r>
              <a:rPr lang="en-US" sz="2900" spc="50" dirty="0">
                <a:latin typeface="Verdana" panose="020B0604030504040204" pitchFamily="34" charset="0"/>
                <a:ea typeface="Verdana" panose="020B0604030504040204" pitchFamily="34" charset="0"/>
                <a:cs typeface="Calibri"/>
              </a:rPr>
              <a:t>another</a:t>
            </a:r>
            <a:r>
              <a:rPr lang="en-US" sz="2900" spc="75" dirty="0">
                <a:latin typeface="Verdana" panose="020B0604030504040204" pitchFamily="34" charset="0"/>
                <a:ea typeface="Verdana" panose="020B0604030504040204" pitchFamily="34" charset="0"/>
                <a:cs typeface="Calibri"/>
              </a:rPr>
              <a:t> </a:t>
            </a:r>
            <a:r>
              <a:rPr lang="en-US" sz="2900" dirty="0">
                <a:latin typeface="Verdana" panose="020B0604030504040204" pitchFamily="34" charset="0"/>
                <a:ea typeface="Verdana" panose="020B0604030504040204" pitchFamily="34" charset="0"/>
                <a:cs typeface="Calibri"/>
              </a:rPr>
              <a:t>for</a:t>
            </a:r>
            <a:r>
              <a:rPr lang="en-US" sz="2900" spc="80" dirty="0">
                <a:latin typeface="Verdana" panose="020B0604030504040204" pitchFamily="34" charset="0"/>
                <a:ea typeface="Verdana" panose="020B0604030504040204" pitchFamily="34" charset="0"/>
                <a:cs typeface="Calibri"/>
              </a:rPr>
              <a:t> </a:t>
            </a:r>
            <a:r>
              <a:rPr lang="en-US" sz="2900" spc="65" dirty="0">
                <a:latin typeface="Verdana" panose="020B0604030504040204" pitchFamily="34" charset="0"/>
                <a:ea typeface="Verdana" panose="020B0604030504040204" pitchFamily="34" charset="0"/>
                <a:cs typeface="Calibri"/>
              </a:rPr>
              <a:t>Medicaid-</a:t>
            </a:r>
            <a:r>
              <a:rPr lang="en-US" sz="2900" spc="90" dirty="0">
                <a:latin typeface="Verdana" panose="020B0604030504040204" pitchFamily="34" charset="0"/>
                <a:ea typeface="Verdana" panose="020B0604030504040204" pitchFamily="34" charset="0"/>
                <a:cs typeface="Calibri"/>
              </a:rPr>
              <a:t>funded</a:t>
            </a:r>
            <a:r>
              <a:rPr lang="en-US" sz="2900" spc="15" dirty="0">
                <a:latin typeface="Verdana" panose="020B0604030504040204" pitchFamily="34" charset="0"/>
                <a:ea typeface="Verdana" panose="020B0604030504040204" pitchFamily="34" charset="0"/>
                <a:cs typeface="Calibri"/>
              </a:rPr>
              <a:t> </a:t>
            </a:r>
            <a:r>
              <a:rPr lang="en-US" sz="2900" spc="50" dirty="0">
                <a:latin typeface="Verdana" panose="020B0604030504040204" pitchFamily="34" charset="0"/>
                <a:ea typeface="Verdana" panose="020B0604030504040204" pitchFamily="34" charset="0"/>
                <a:cs typeface="Calibri"/>
              </a:rPr>
              <a:t>services</a:t>
            </a:r>
            <a:endParaRPr lang="en-US" sz="2900" dirty="0">
              <a:latin typeface="Verdana" panose="020B0604030504040204" pitchFamily="34" charset="0"/>
              <a:ea typeface="Verdana" panose="020B0604030504040204" pitchFamily="34" charset="0"/>
              <a:cs typeface="Calibri"/>
            </a:endParaRPr>
          </a:p>
          <a:p>
            <a:pPr marL="241300" marR="449580" indent="-228600" algn="just">
              <a:lnSpc>
                <a:spcPct val="100000"/>
              </a:lnSpc>
              <a:spcBef>
                <a:spcPts val="1010"/>
              </a:spcBef>
              <a:buFont typeface="Arial"/>
              <a:buChar char="•"/>
              <a:tabLst>
                <a:tab pos="241300" algn="l"/>
              </a:tabLst>
            </a:pPr>
            <a:r>
              <a:rPr lang="en-US" sz="2900" spc="75" dirty="0">
                <a:latin typeface="Verdana" panose="020B0604030504040204" pitchFamily="34" charset="0"/>
                <a:ea typeface="Verdana" panose="020B0604030504040204" pitchFamily="34" charset="0"/>
                <a:cs typeface="Calibri"/>
              </a:rPr>
              <a:t>Entering</a:t>
            </a:r>
            <a:r>
              <a:rPr lang="en-US" sz="2900" spc="10" dirty="0">
                <a:latin typeface="Verdana" panose="020B0604030504040204" pitchFamily="34" charset="0"/>
                <a:ea typeface="Verdana" panose="020B0604030504040204" pitchFamily="34" charset="0"/>
                <a:cs typeface="Calibri"/>
              </a:rPr>
              <a:t> </a:t>
            </a:r>
            <a:r>
              <a:rPr lang="en-US" sz="2900" spc="85" dirty="0">
                <a:latin typeface="Verdana" panose="020B0604030504040204" pitchFamily="34" charset="0"/>
                <a:ea typeface="Verdana" panose="020B0604030504040204" pitchFamily="34" charset="0"/>
                <a:cs typeface="Calibri"/>
              </a:rPr>
              <a:t>an</a:t>
            </a:r>
            <a:r>
              <a:rPr lang="en-US" sz="2900" spc="25" dirty="0">
                <a:latin typeface="Verdana" panose="020B0604030504040204" pitchFamily="34" charset="0"/>
                <a:ea typeface="Verdana" panose="020B0604030504040204" pitchFamily="34" charset="0"/>
                <a:cs typeface="Calibri"/>
              </a:rPr>
              <a:t> </a:t>
            </a:r>
            <a:r>
              <a:rPr lang="en-US" sz="2900" spc="75" dirty="0">
                <a:latin typeface="Verdana" panose="020B0604030504040204" pitchFamily="34" charset="0"/>
                <a:ea typeface="Verdana" panose="020B0604030504040204" pitchFamily="34" charset="0"/>
                <a:cs typeface="Calibri"/>
              </a:rPr>
              <a:t>agreement</a:t>
            </a:r>
            <a:r>
              <a:rPr lang="en-US" sz="2900" spc="65" dirty="0">
                <a:latin typeface="Verdana" panose="020B0604030504040204" pitchFamily="34" charset="0"/>
                <a:ea typeface="Verdana" panose="020B0604030504040204" pitchFamily="34" charset="0"/>
                <a:cs typeface="Calibri"/>
              </a:rPr>
              <a:t> </a:t>
            </a:r>
            <a:r>
              <a:rPr lang="en-US" sz="2900" dirty="0">
                <a:latin typeface="Verdana" panose="020B0604030504040204" pitchFamily="34" charset="0"/>
                <a:ea typeface="Verdana" panose="020B0604030504040204" pitchFamily="34" charset="0"/>
                <a:cs typeface="Calibri"/>
              </a:rPr>
              <a:t>with</a:t>
            </a:r>
            <a:r>
              <a:rPr lang="en-US" sz="2900" spc="10" dirty="0">
                <a:latin typeface="Verdana" panose="020B0604030504040204" pitchFamily="34" charset="0"/>
                <a:ea typeface="Verdana" panose="020B0604030504040204" pitchFamily="34" charset="0"/>
                <a:cs typeface="Calibri"/>
              </a:rPr>
              <a:t> </a:t>
            </a:r>
            <a:r>
              <a:rPr lang="en-US" sz="2900" spc="50" dirty="0">
                <a:latin typeface="Verdana" panose="020B0604030504040204" pitchFamily="34" charset="0"/>
                <a:ea typeface="Verdana" panose="020B0604030504040204" pitchFamily="34" charset="0"/>
                <a:cs typeface="Calibri"/>
              </a:rPr>
              <a:t>another</a:t>
            </a:r>
            <a:r>
              <a:rPr lang="en-US" sz="2900" spc="20" dirty="0">
                <a:latin typeface="Verdana" panose="020B0604030504040204" pitchFamily="34" charset="0"/>
                <a:ea typeface="Verdana" panose="020B0604030504040204" pitchFamily="34" charset="0"/>
                <a:cs typeface="Calibri"/>
              </a:rPr>
              <a:t> </a:t>
            </a:r>
            <a:r>
              <a:rPr lang="en-US" sz="2900" spc="-25" dirty="0">
                <a:latin typeface="Verdana" panose="020B0604030504040204" pitchFamily="34" charset="0"/>
                <a:ea typeface="Verdana" panose="020B0604030504040204" pitchFamily="34" charset="0"/>
                <a:cs typeface="Calibri"/>
              </a:rPr>
              <a:t>to </a:t>
            </a:r>
            <a:r>
              <a:rPr lang="en-US" sz="2900" spc="70" dirty="0">
                <a:latin typeface="Verdana" panose="020B0604030504040204" pitchFamily="34" charset="0"/>
                <a:ea typeface="Verdana" panose="020B0604030504040204" pitchFamily="34" charset="0"/>
                <a:cs typeface="Calibri"/>
              </a:rPr>
              <a:t>defraud</a:t>
            </a:r>
            <a:r>
              <a:rPr lang="en-US" sz="2900" spc="80" dirty="0">
                <a:latin typeface="Verdana" panose="020B0604030504040204" pitchFamily="34" charset="0"/>
                <a:ea typeface="Verdana" panose="020B0604030504040204" pitchFamily="34" charset="0"/>
                <a:cs typeface="Calibri"/>
              </a:rPr>
              <a:t> </a:t>
            </a:r>
            <a:r>
              <a:rPr lang="en-US" sz="2900" spc="85" dirty="0">
                <a:latin typeface="Verdana" panose="020B0604030504040204" pitchFamily="34" charset="0"/>
                <a:ea typeface="Verdana" panose="020B0604030504040204" pitchFamily="34" charset="0"/>
                <a:cs typeface="Calibri"/>
              </a:rPr>
              <a:t>Medicaid</a:t>
            </a:r>
            <a:r>
              <a:rPr lang="en-US" sz="2900" spc="80" dirty="0">
                <a:latin typeface="Verdana" panose="020B0604030504040204" pitchFamily="34" charset="0"/>
                <a:ea typeface="Verdana" panose="020B0604030504040204" pitchFamily="34" charset="0"/>
                <a:cs typeface="Calibri"/>
              </a:rPr>
              <a:t> </a:t>
            </a:r>
            <a:r>
              <a:rPr lang="en-US" sz="2900" spc="70" dirty="0">
                <a:latin typeface="Verdana" panose="020B0604030504040204" pitchFamily="34" charset="0"/>
                <a:ea typeface="Verdana" panose="020B0604030504040204" pitchFamily="34" charset="0"/>
                <a:cs typeface="Calibri"/>
              </a:rPr>
              <a:t>through</a:t>
            </a:r>
            <a:r>
              <a:rPr lang="en-US" sz="2900" spc="35" dirty="0">
                <a:latin typeface="Verdana" panose="020B0604030504040204" pitchFamily="34" charset="0"/>
                <a:ea typeface="Verdana" panose="020B0604030504040204" pitchFamily="34" charset="0"/>
                <a:cs typeface="Calibri"/>
              </a:rPr>
              <a:t> </a:t>
            </a:r>
            <a:r>
              <a:rPr lang="en-US" sz="2900" spc="95" dirty="0">
                <a:latin typeface="Verdana" panose="020B0604030504040204" pitchFamily="34" charset="0"/>
                <a:ea typeface="Verdana" panose="020B0604030504040204" pitchFamily="34" charset="0"/>
                <a:cs typeface="Calibri"/>
              </a:rPr>
              <a:t>a</a:t>
            </a:r>
            <a:r>
              <a:rPr lang="en-US" sz="2900" spc="55" dirty="0">
                <a:latin typeface="Verdana" panose="020B0604030504040204" pitchFamily="34" charset="0"/>
                <a:ea typeface="Verdana" panose="020B0604030504040204" pitchFamily="34" charset="0"/>
                <a:cs typeface="Calibri"/>
              </a:rPr>
              <a:t> </a:t>
            </a:r>
            <a:r>
              <a:rPr lang="en-US" sz="2900" dirty="0">
                <a:latin typeface="Verdana" panose="020B0604030504040204" pitchFamily="34" charset="0"/>
                <a:ea typeface="Verdana" panose="020B0604030504040204" pitchFamily="34" charset="0"/>
                <a:cs typeface="Calibri"/>
              </a:rPr>
              <a:t>false</a:t>
            </a:r>
            <a:r>
              <a:rPr lang="en-US" sz="2900" spc="45" dirty="0">
                <a:latin typeface="Verdana" panose="020B0604030504040204" pitchFamily="34" charset="0"/>
                <a:ea typeface="Verdana" panose="020B0604030504040204" pitchFamily="34" charset="0"/>
                <a:cs typeface="Calibri"/>
              </a:rPr>
              <a:t> claim</a:t>
            </a:r>
            <a:endParaRPr lang="en-US" sz="2900" dirty="0">
              <a:latin typeface="Verdana" panose="020B0604030504040204" pitchFamily="34" charset="0"/>
              <a:ea typeface="Verdana" panose="020B0604030504040204" pitchFamily="34" charset="0"/>
              <a:cs typeface="Calibri"/>
            </a:endParaRPr>
          </a:p>
          <a:p>
            <a:pPr marL="241935" indent="-229235" algn="just">
              <a:lnSpc>
                <a:spcPct val="100000"/>
              </a:lnSpc>
              <a:spcBef>
                <a:spcPts val="994"/>
              </a:spcBef>
              <a:buFont typeface="Arial"/>
              <a:buChar char="•"/>
              <a:tabLst>
                <a:tab pos="241935" algn="l"/>
              </a:tabLst>
            </a:pPr>
            <a:r>
              <a:rPr lang="en-US" sz="2900" spc="85" dirty="0">
                <a:latin typeface="Verdana" panose="020B0604030504040204" pitchFamily="34" charset="0"/>
                <a:ea typeface="Verdana" panose="020B0604030504040204" pitchFamily="34" charset="0"/>
                <a:cs typeface="Calibri"/>
              </a:rPr>
              <a:t>Making</a:t>
            </a:r>
            <a:r>
              <a:rPr lang="en-US" sz="2900" spc="60" dirty="0">
                <a:latin typeface="Verdana" panose="020B0604030504040204" pitchFamily="34" charset="0"/>
                <a:ea typeface="Verdana" panose="020B0604030504040204" pitchFamily="34" charset="0"/>
                <a:cs typeface="Calibri"/>
              </a:rPr>
              <a:t> </a:t>
            </a:r>
            <a:r>
              <a:rPr lang="en-US" sz="2900" spc="65" dirty="0">
                <a:latin typeface="Verdana" panose="020B0604030504040204" pitchFamily="34" charset="0"/>
                <a:ea typeface="Verdana" panose="020B0604030504040204" pitchFamily="34" charset="0"/>
                <a:cs typeface="Calibri"/>
              </a:rPr>
              <a:t>or</a:t>
            </a:r>
            <a:r>
              <a:rPr lang="en-US" sz="2900" spc="60" dirty="0">
                <a:latin typeface="Verdana" panose="020B0604030504040204" pitchFamily="34" charset="0"/>
                <a:ea typeface="Verdana" panose="020B0604030504040204" pitchFamily="34" charset="0"/>
                <a:cs typeface="Calibri"/>
              </a:rPr>
              <a:t> </a:t>
            </a:r>
            <a:r>
              <a:rPr lang="en-US" sz="2900" spc="70" dirty="0">
                <a:latin typeface="Verdana" panose="020B0604030504040204" pitchFamily="34" charset="0"/>
                <a:ea typeface="Verdana" panose="020B0604030504040204" pitchFamily="34" charset="0"/>
                <a:cs typeface="Calibri"/>
              </a:rPr>
              <a:t>presenting</a:t>
            </a:r>
            <a:r>
              <a:rPr lang="en-US" sz="2900" spc="65" dirty="0">
                <a:latin typeface="Verdana" panose="020B0604030504040204" pitchFamily="34" charset="0"/>
                <a:ea typeface="Verdana" panose="020B0604030504040204" pitchFamily="34" charset="0"/>
                <a:cs typeface="Calibri"/>
              </a:rPr>
              <a:t> </a:t>
            </a:r>
            <a:r>
              <a:rPr lang="en-US" sz="2900" dirty="0">
                <a:latin typeface="Verdana" panose="020B0604030504040204" pitchFamily="34" charset="0"/>
                <a:ea typeface="Verdana" panose="020B0604030504040204" pitchFamily="34" charset="0"/>
                <a:cs typeface="Calibri"/>
              </a:rPr>
              <a:t>to</a:t>
            </a:r>
            <a:r>
              <a:rPr lang="en-US" sz="2900" spc="65" dirty="0">
                <a:latin typeface="Verdana" panose="020B0604030504040204" pitchFamily="34" charset="0"/>
                <a:ea typeface="Verdana" panose="020B0604030504040204" pitchFamily="34" charset="0"/>
                <a:cs typeface="Calibri"/>
              </a:rPr>
              <a:t> </a:t>
            </a:r>
            <a:r>
              <a:rPr lang="en-US" sz="2900" dirty="0">
                <a:latin typeface="Verdana" panose="020B0604030504040204" pitchFamily="34" charset="0"/>
                <a:ea typeface="Verdana" panose="020B0604030504040204" pitchFamily="34" charset="0"/>
                <a:cs typeface="Calibri"/>
              </a:rPr>
              <a:t>the</a:t>
            </a:r>
            <a:r>
              <a:rPr lang="en-US" sz="2900" spc="60" dirty="0">
                <a:latin typeface="Verdana" panose="020B0604030504040204" pitchFamily="34" charset="0"/>
                <a:ea typeface="Verdana" panose="020B0604030504040204" pitchFamily="34" charset="0"/>
                <a:cs typeface="Calibri"/>
              </a:rPr>
              <a:t> S</a:t>
            </a:r>
            <a:r>
              <a:rPr lang="en-US" sz="2900" dirty="0">
                <a:latin typeface="Verdana" panose="020B0604030504040204" pitchFamily="34" charset="0"/>
                <a:ea typeface="Verdana" panose="020B0604030504040204" pitchFamily="34" charset="0"/>
                <a:cs typeface="Calibri"/>
              </a:rPr>
              <a:t>tate</a:t>
            </a:r>
            <a:r>
              <a:rPr lang="en-US" sz="2900" spc="70" dirty="0">
                <a:latin typeface="Verdana" panose="020B0604030504040204" pitchFamily="34" charset="0"/>
                <a:ea typeface="Verdana" panose="020B0604030504040204" pitchFamily="34" charset="0"/>
                <a:cs typeface="Calibri"/>
              </a:rPr>
              <a:t> </a:t>
            </a:r>
            <a:r>
              <a:rPr lang="en-US" sz="2900" spc="-25" dirty="0">
                <a:latin typeface="Verdana" panose="020B0604030504040204" pitchFamily="34" charset="0"/>
                <a:ea typeface="Verdana" panose="020B0604030504040204" pitchFamily="34" charset="0"/>
                <a:cs typeface="Calibri"/>
              </a:rPr>
              <a:t>of </a:t>
            </a:r>
            <a:r>
              <a:rPr lang="en-US" sz="2900" spc="80" dirty="0">
                <a:latin typeface="Verdana" panose="020B0604030504040204" pitchFamily="34" charset="0"/>
                <a:ea typeface="Verdana" panose="020B0604030504040204" pitchFamily="34" charset="0"/>
                <a:cs typeface="Calibri"/>
              </a:rPr>
              <a:t>Michigan</a:t>
            </a:r>
            <a:r>
              <a:rPr lang="en-US" sz="2900" spc="15" dirty="0">
                <a:latin typeface="Verdana" panose="020B0604030504040204" pitchFamily="34" charset="0"/>
                <a:ea typeface="Verdana" panose="020B0604030504040204" pitchFamily="34" charset="0"/>
                <a:cs typeface="Calibri"/>
              </a:rPr>
              <a:t> </a:t>
            </a:r>
            <a:r>
              <a:rPr lang="en-US" sz="2900" spc="95" dirty="0">
                <a:latin typeface="Verdana" panose="020B0604030504040204" pitchFamily="34" charset="0"/>
                <a:ea typeface="Verdana" panose="020B0604030504040204" pitchFamily="34" charset="0"/>
                <a:cs typeface="Calibri"/>
              </a:rPr>
              <a:t>a</a:t>
            </a:r>
            <a:r>
              <a:rPr lang="en-US" sz="2900" spc="25" dirty="0">
                <a:latin typeface="Verdana" panose="020B0604030504040204" pitchFamily="34" charset="0"/>
                <a:ea typeface="Verdana" panose="020B0604030504040204" pitchFamily="34" charset="0"/>
                <a:cs typeface="Calibri"/>
              </a:rPr>
              <a:t> </a:t>
            </a:r>
            <a:r>
              <a:rPr lang="en-US" sz="2900" spc="65" dirty="0">
                <a:latin typeface="Verdana" panose="020B0604030504040204" pitchFamily="34" charset="0"/>
                <a:ea typeface="Verdana" panose="020B0604030504040204" pitchFamily="34" charset="0"/>
                <a:cs typeface="Calibri"/>
              </a:rPr>
              <a:t>false</a:t>
            </a:r>
            <a:r>
              <a:rPr lang="en-US" sz="2900" spc="20" dirty="0">
                <a:latin typeface="Verdana" panose="020B0604030504040204" pitchFamily="34" charset="0"/>
                <a:ea typeface="Verdana" panose="020B0604030504040204" pitchFamily="34" charset="0"/>
                <a:cs typeface="Calibri"/>
              </a:rPr>
              <a:t> </a:t>
            </a:r>
            <a:r>
              <a:rPr lang="en-US" sz="2900" spc="100" dirty="0">
                <a:latin typeface="Verdana" panose="020B0604030504040204" pitchFamily="34" charset="0"/>
                <a:ea typeface="Verdana" panose="020B0604030504040204" pitchFamily="34" charset="0"/>
                <a:cs typeface="Calibri"/>
              </a:rPr>
              <a:t>claim</a:t>
            </a:r>
            <a:r>
              <a:rPr lang="en-US" sz="2900" spc="30" dirty="0">
                <a:latin typeface="Verdana" panose="020B0604030504040204" pitchFamily="34" charset="0"/>
                <a:ea typeface="Verdana" panose="020B0604030504040204" pitchFamily="34" charset="0"/>
                <a:cs typeface="Calibri"/>
              </a:rPr>
              <a:t> </a:t>
            </a:r>
            <a:r>
              <a:rPr lang="en-US" sz="2900" dirty="0">
                <a:latin typeface="Verdana" panose="020B0604030504040204" pitchFamily="34" charset="0"/>
                <a:ea typeface="Verdana" panose="020B0604030504040204" pitchFamily="34" charset="0"/>
                <a:cs typeface="Calibri"/>
              </a:rPr>
              <a:t>for</a:t>
            </a:r>
            <a:r>
              <a:rPr lang="en-US" sz="2900" spc="20" dirty="0">
                <a:latin typeface="Verdana" panose="020B0604030504040204" pitchFamily="34" charset="0"/>
                <a:ea typeface="Verdana" panose="020B0604030504040204" pitchFamily="34" charset="0"/>
                <a:cs typeface="Calibri"/>
              </a:rPr>
              <a:t> p</a:t>
            </a:r>
            <a:r>
              <a:rPr lang="en-US" sz="2900" spc="-10" dirty="0">
                <a:latin typeface="Verdana" panose="020B0604030504040204" pitchFamily="34" charset="0"/>
                <a:ea typeface="Verdana" panose="020B0604030504040204" pitchFamily="34" charset="0"/>
                <a:cs typeface="Calibri"/>
              </a:rPr>
              <a:t>ayment.</a:t>
            </a:r>
            <a:endParaRPr lang="en-US" sz="2900" dirty="0">
              <a:latin typeface="Verdana" panose="020B0604030504040204" pitchFamily="34" charset="0"/>
              <a:ea typeface="Verdana" panose="020B0604030504040204" pitchFamily="34" charset="0"/>
              <a:cs typeface="Calibri"/>
            </a:endParaRPr>
          </a:p>
          <a:p>
            <a:pPr marL="12700">
              <a:lnSpc>
                <a:spcPct val="100000"/>
              </a:lnSpc>
              <a:spcBef>
                <a:spcPts val="100"/>
              </a:spcBef>
            </a:pPr>
            <a:endParaRPr lang="en-US" sz="2900" dirty="0">
              <a:latin typeface="Verdana" panose="020B0604030504040204" pitchFamily="34" charset="0"/>
              <a:ea typeface="Verdana" panose="020B0604030504040204" pitchFamily="34" charset="0"/>
              <a:cs typeface="Calibri"/>
            </a:endParaRPr>
          </a:p>
          <a:p>
            <a:endParaRPr lang="en-US" dirty="0"/>
          </a:p>
        </p:txBody>
      </p:sp>
    </p:spTree>
    <p:extLst>
      <p:ext uri="{BB962C8B-B14F-4D97-AF65-F5344CB8AC3E}">
        <p14:creationId xmlns:p14="http://schemas.microsoft.com/office/powerpoint/2010/main" val="34244109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2E56EA-0BC9-9072-07F2-B18649A3EB83}"/>
              </a:ext>
            </a:extLst>
          </p:cNvPr>
          <p:cNvSpPr>
            <a:spLocks noGrp="1"/>
          </p:cNvSpPr>
          <p:nvPr>
            <p:ph type="title"/>
          </p:nvPr>
        </p:nvSpPr>
        <p:spPr/>
        <p:txBody>
          <a:bodyPr>
            <a:normAutofit/>
          </a:bodyPr>
          <a:lstStyle/>
          <a:p>
            <a:r>
              <a:rPr lang="en-US" dirty="0">
                <a:solidFill>
                  <a:srgbClr val="0070C0"/>
                </a:solidFill>
              </a:rPr>
              <a:t>Applicable Acts: Whistleblower Protection &amp; </a:t>
            </a:r>
            <a:br>
              <a:rPr lang="en-US" dirty="0">
                <a:solidFill>
                  <a:srgbClr val="0070C0"/>
                </a:solidFill>
              </a:rPr>
            </a:br>
            <a:r>
              <a:rPr lang="en-US" dirty="0">
                <a:solidFill>
                  <a:srgbClr val="0070C0"/>
                </a:solidFill>
              </a:rPr>
              <a:t>	Qui Tam Relater</a:t>
            </a:r>
            <a:endParaRPr lang="en-US" dirty="0"/>
          </a:p>
        </p:txBody>
      </p:sp>
      <p:sp>
        <p:nvSpPr>
          <p:cNvPr id="3" name="Slide Number Placeholder 2">
            <a:extLst>
              <a:ext uri="{FF2B5EF4-FFF2-40B4-BE49-F238E27FC236}">
                <a16:creationId xmlns:a16="http://schemas.microsoft.com/office/drawing/2014/main" id="{F72CABB7-B458-DF24-1296-C2CB6542F269}"/>
              </a:ext>
            </a:extLst>
          </p:cNvPr>
          <p:cNvSpPr>
            <a:spLocks noGrp="1"/>
          </p:cNvSpPr>
          <p:nvPr>
            <p:ph type="sldNum" sz="quarter" idx="10"/>
          </p:nvPr>
        </p:nvSpPr>
        <p:spPr/>
        <p:txBody>
          <a:bodyPr/>
          <a:lstStyle/>
          <a:p>
            <a:fld id="{5BE91292-EE6A-4C39-A28D-BC2A9A8B6E5D}" type="slidenum">
              <a:rPr lang="en-US" smtClean="0"/>
              <a:pPr/>
              <a:t>6</a:t>
            </a:fld>
            <a:endParaRPr lang="en-US" dirty="0"/>
          </a:p>
        </p:txBody>
      </p:sp>
      <p:sp>
        <p:nvSpPr>
          <p:cNvPr id="4" name="Content Placeholder 3">
            <a:extLst>
              <a:ext uri="{FF2B5EF4-FFF2-40B4-BE49-F238E27FC236}">
                <a16:creationId xmlns:a16="http://schemas.microsoft.com/office/drawing/2014/main" id="{1D833CBE-82B0-7866-CBCB-231366FC982E}"/>
              </a:ext>
            </a:extLst>
          </p:cNvPr>
          <p:cNvSpPr>
            <a:spLocks noGrp="1"/>
          </p:cNvSpPr>
          <p:nvPr>
            <p:ph idx="1"/>
          </p:nvPr>
        </p:nvSpPr>
        <p:spPr>
          <a:xfrm>
            <a:off x="838199" y="1690688"/>
            <a:ext cx="10515601" cy="4494959"/>
          </a:xfrm>
        </p:spPr>
        <p:txBody>
          <a:bodyPr>
            <a:noAutofit/>
          </a:bodyPr>
          <a:lstStyle/>
          <a:p>
            <a:pPr marL="0" indent="0">
              <a:lnSpc>
                <a:spcPct val="100000"/>
              </a:lnSpc>
              <a:spcBef>
                <a:spcPts val="100"/>
              </a:spcBef>
              <a:buNone/>
            </a:pPr>
            <a:r>
              <a:rPr lang="en-US" sz="2000" spc="155" dirty="0">
                <a:solidFill>
                  <a:srgbClr val="306EBF"/>
                </a:solidFill>
              </a:rPr>
              <a:t>Whistleblower</a:t>
            </a:r>
            <a:r>
              <a:rPr lang="en-US" sz="2000" spc="110" dirty="0">
                <a:solidFill>
                  <a:srgbClr val="306EBF"/>
                </a:solidFill>
              </a:rPr>
              <a:t> </a:t>
            </a:r>
            <a:r>
              <a:rPr lang="en-US" sz="2000" spc="114" dirty="0">
                <a:solidFill>
                  <a:srgbClr val="306EBF"/>
                </a:solidFill>
              </a:rPr>
              <a:t>Protection</a:t>
            </a:r>
            <a:r>
              <a:rPr lang="en-US" sz="2000" spc="90" dirty="0">
                <a:solidFill>
                  <a:srgbClr val="306EBF"/>
                </a:solidFill>
              </a:rPr>
              <a:t> </a:t>
            </a:r>
            <a:r>
              <a:rPr lang="en-US" sz="2000" spc="185" dirty="0">
                <a:solidFill>
                  <a:srgbClr val="306EBF"/>
                </a:solidFill>
              </a:rPr>
              <a:t>Law</a:t>
            </a:r>
          </a:p>
          <a:p>
            <a:pPr marL="12700" marR="5080" indent="0">
              <a:lnSpc>
                <a:spcPct val="90000"/>
              </a:lnSpc>
              <a:spcBef>
                <a:spcPts val="1875"/>
              </a:spcBef>
              <a:buNone/>
              <a:tabLst>
                <a:tab pos="241300" algn="l"/>
              </a:tabLst>
            </a:pPr>
            <a:r>
              <a:rPr lang="en-US" sz="2000" b="0" spc="45" dirty="0">
                <a:solidFill>
                  <a:srgbClr val="000000"/>
                </a:solidFill>
                <a:latin typeface="Verdana" panose="020B0604030504040204" pitchFamily="34" charset="0"/>
                <a:ea typeface="Verdana" panose="020B0604030504040204" pitchFamily="34" charset="0"/>
                <a:cs typeface="Calibri"/>
              </a:rPr>
              <a:t>Federal</a:t>
            </a:r>
            <a:r>
              <a:rPr lang="en-US" sz="2000" b="0" spc="95" dirty="0">
                <a:solidFill>
                  <a:srgbClr val="000000"/>
                </a:solidFill>
                <a:latin typeface="Verdana" panose="020B0604030504040204" pitchFamily="34" charset="0"/>
                <a:ea typeface="Verdana" panose="020B0604030504040204" pitchFamily="34" charset="0"/>
                <a:cs typeface="Calibri"/>
              </a:rPr>
              <a:t> and</a:t>
            </a:r>
            <a:r>
              <a:rPr lang="en-US" sz="2000" b="0" spc="70" dirty="0">
                <a:solidFill>
                  <a:srgbClr val="000000"/>
                </a:solidFill>
                <a:latin typeface="Verdana" panose="020B0604030504040204" pitchFamily="34" charset="0"/>
                <a:ea typeface="Verdana" panose="020B0604030504040204" pitchFamily="34" charset="0"/>
                <a:cs typeface="Calibri"/>
              </a:rPr>
              <a:t> </a:t>
            </a:r>
            <a:r>
              <a:rPr lang="en-US" sz="2000" b="0" dirty="0">
                <a:solidFill>
                  <a:srgbClr val="000000"/>
                </a:solidFill>
                <a:latin typeface="Verdana" panose="020B0604030504040204" pitchFamily="34" charset="0"/>
                <a:ea typeface="Verdana" panose="020B0604030504040204" pitchFamily="34" charset="0"/>
                <a:cs typeface="Calibri"/>
              </a:rPr>
              <a:t>state</a:t>
            </a:r>
            <a:r>
              <a:rPr lang="en-US" sz="2000" b="0" spc="80" dirty="0">
                <a:solidFill>
                  <a:srgbClr val="000000"/>
                </a:solidFill>
                <a:latin typeface="Verdana" panose="020B0604030504040204" pitchFamily="34" charset="0"/>
                <a:ea typeface="Verdana" panose="020B0604030504040204" pitchFamily="34" charset="0"/>
                <a:cs typeface="Calibri"/>
              </a:rPr>
              <a:t> </a:t>
            </a:r>
            <a:r>
              <a:rPr lang="en-US" sz="2000" b="0" dirty="0">
                <a:solidFill>
                  <a:srgbClr val="000000"/>
                </a:solidFill>
                <a:latin typeface="Verdana" panose="020B0604030504040204" pitchFamily="34" charset="0"/>
                <a:ea typeface="Verdana" panose="020B0604030504040204" pitchFamily="34" charset="0"/>
                <a:cs typeface="Calibri"/>
              </a:rPr>
              <a:t>laws</a:t>
            </a:r>
            <a:r>
              <a:rPr lang="en-US" sz="2000" b="0" spc="75" dirty="0">
                <a:solidFill>
                  <a:srgbClr val="000000"/>
                </a:solidFill>
                <a:latin typeface="Verdana" panose="020B0604030504040204" pitchFamily="34" charset="0"/>
                <a:ea typeface="Verdana" panose="020B0604030504040204" pitchFamily="34" charset="0"/>
                <a:cs typeface="Calibri"/>
              </a:rPr>
              <a:t> </a:t>
            </a:r>
            <a:r>
              <a:rPr lang="en-US" sz="2000" b="0" spc="-10" dirty="0">
                <a:solidFill>
                  <a:srgbClr val="000000"/>
                </a:solidFill>
                <a:latin typeface="Verdana" panose="020B0604030504040204" pitchFamily="34" charset="0"/>
                <a:ea typeface="Verdana" panose="020B0604030504040204" pitchFamily="34" charset="0"/>
                <a:cs typeface="Calibri"/>
              </a:rPr>
              <a:t>protect </a:t>
            </a:r>
            <a:r>
              <a:rPr lang="en-US" sz="2000" b="0" spc="55" dirty="0">
                <a:solidFill>
                  <a:srgbClr val="000000"/>
                </a:solidFill>
                <a:latin typeface="Verdana" panose="020B0604030504040204" pitchFamily="34" charset="0"/>
                <a:ea typeface="Verdana" panose="020B0604030504040204" pitchFamily="34" charset="0"/>
                <a:cs typeface="Calibri"/>
              </a:rPr>
              <a:t>individuals</a:t>
            </a:r>
            <a:r>
              <a:rPr lang="en-US" sz="2000" b="0" spc="90" dirty="0">
                <a:solidFill>
                  <a:srgbClr val="000000"/>
                </a:solidFill>
                <a:latin typeface="Verdana" panose="020B0604030504040204" pitchFamily="34" charset="0"/>
                <a:ea typeface="Verdana" panose="020B0604030504040204" pitchFamily="34" charset="0"/>
                <a:cs typeface="Calibri"/>
              </a:rPr>
              <a:t> </a:t>
            </a:r>
            <a:r>
              <a:rPr lang="en-US" sz="2000" b="0" spc="65" dirty="0">
                <a:solidFill>
                  <a:srgbClr val="000000"/>
                </a:solidFill>
                <a:latin typeface="Verdana" panose="020B0604030504040204" pitchFamily="34" charset="0"/>
                <a:ea typeface="Verdana" panose="020B0604030504040204" pitchFamily="34" charset="0"/>
                <a:cs typeface="Calibri"/>
              </a:rPr>
              <a:t>who</a:t>
            </a:r>
            <a:r>
              <a:rPr lang="en-US" sz="2000" b="0" spc="55" dirty="0">
                <a:solidFill>
                  <a:srgbClr val="000000"/>
                </a:solidFill>
                <a:latin typeface="Verdana" panose="020B0604030504040204" pitchFamily="34" charset="0"/>
                <a:ea typeface="Verdana" panose="020B0604030504040204" pitchFamily="34" charset="0"/>
                <a:cs typeface="Calibri"/>
              </a:rPr>
              <a:t> </a:t>
            </a:r>
            <a:r>
              <a:rPr lang="en-US" sz="2000" b="0" spc="45" dirty="0">
                <a:solidFill>
                  <a:srgbClr val="000000"/>
                </a:solidFill>
                <a:latin typeface="Verdana" panose="020B0604030504040204" pitchFamily="34" charset="0"/>
                <a:ea typeface="Verdana" panose="020B0604030504040204" pitchFamily="34" charset="0"/>
                <a:cs typeface="Calibri"/>
              </a:rPr>
              <a:t>investigate</a:t>
            </a:r>
            <a:r>
              <a:rPr lang="en-US" sz="2000" b="0" spc="100" dirty="0">
                <a:solidFill>
                  <a:srgbClr val="000000"/>
                </a:solidFill>
                <a:latin typeface="Verdana" panose="020B0604030504040204" pitchFamily="34" charset="0"/>
                <a:ea typeface="Verdana" panose="020B0604030504040204" pitchFamily="34" charset="0"/>
                <a:cs typeface="Calibri"/>
              </a:rPr>
              <a:t> </a:t>
            </a:r>
            <a:r>
              <a:rPr lang="en-US" sz="2000" b="0" spc="50" dirty="0">
                <a:solidFill>
                  <a:srgbClr val="000000"/>
                </a:solidFill>
                <a:latin typeface="Verdana" panose="020B0604030504040204" pitchFamily="34" charset="0"/>
                <a:ea typeface="Verdana" panose="020B0604030504040204" pitchFamily="34" charset="0"/>
                <a:cs typeface="Calibri"/>
              </a:rPr>
              <a:t>or</a:t>
            </a:r>
            <a:r>
              <a:rPr lang="en-US" sz="2000" b="0" spc="40" dirty="0">
                <a:solidFill>
                  <a:srgbClr val="000000"/>
                </a:solidFill>
                <a:latin typeface="Verdana" panose="020B0604030504040204" pitchFamily="34" charset="0"/>
                <a:ea typeface="Verdana" panose="020B0604030504040204" pitchFamily="34" charset="0"/>
                <a:cs typeface="Calibri"/>
              </a:rPr>
              <a:t> </a:t>
            </a:r>
            <a:r>
              <a:rPr lang="en-US" sz="2000" b="0" dirty="0">
                <a:solidFill>
                  <a:srgbClr val="000000"/>
                </a:solidFill>
                <a:latin typeface="Verdana" panose="020B0604030504040204" pitchFamily="34" charset="0"/>
                <a:ea typeface="Verdana" panose="020B0604030504040204" pitchFamily="34" charset="0"/>
                <a:cs typeface="Calibri"/>
              </a:rPr>
              <a:t>report</a:t>
            </a:r>
            <a:r>
              <a:rPr lang="en-US" sz="2000" b="0" spc="75" dirty="0">
                <a:solidFill>
                  <a:srgbClr val="000000"/>
                </a:solidFill>
                <a:latin typeface="Verdana" panose="020B0604030504040204" pitchFamily="34" charset="0"/>
                <a:ea typeface="Verdana" panose="020B0604030504040204" pitchFamily="34" charset="0"/>
                <a:cs typeface="Calibri"/>
              </a:rPr>
              <a:t> </a:t>
            </a:r>
            <a:r>
              <a:rPr lang="en-US" sz="2000" b="0" spc="65" dirty="0">
                <a:solidFill>
                  <a:srgbClr val="000000"/>
                </a:solidFill>
                <a:latin typeface="Verdana" panose="020B0604030504040204" pitchFamily="34" charset="0"/>
                <a:ea typeface="Verdana" panose="020B0604030504040204" pitchFamily="34" charset="0"/>
                <a:cs typeface="Calibri"/>
              </a:rPr>
              <a:t>possible </a:t>
            </a:r>
            <a:r>
              <a:rPr lang="en-US" sz="2000" b="0" spc="60" dirty="0">
                <a:solidFill>
                  <a:srgbClr val="000000"/>
                </a:solidFill>
                <a:latin typeface="Verdana" panose="020B0604030504040204" pitchFamily="34" charset="0"/>
                <a:ea typeface="Verdana" panose="020B0604030504040204" pitchFamily="34" charset="0"/>
                <a:cs typeface="Calibri"/>
              </a:rPr>
              <a:t>False</a:t>
            </a:r>
            <a:r>
              <a:rPr lang="en-US" sz="2000" b="0" spc="35" dirty="0">
                <a:solidFill>
                  <a:srgbClr val="000000"/>
                </a:solidFill>
                <a:latin typeface="Verdana" panose="020B0604030504040204" pitchFamily="34" charset="0"/>
                <a:ea typeface="Verdana" panose="020B0604030504040204" pitchFamily="34" charset="0"/>
                <a:cs typeface="Calibri"/>
              </a:rPr>
              <a:t> </a:t>
            </a:r>
            <a:r>
              <a:rPr lang="en-US" sz="2000" b="0" spc="85" dirty="0">
                <a:solidFill>
                  <a:srgbClr val="000000"/>
                </a:solidFill>
                <a:latin typeface="Verdana" panose="020B0604030504040204" pitchFamily="34" charset="0"/>
                <a:ea typeface="Verdana" panose="020B0604030504040204" pitchFamily="34" charset="0"/>
                <a:cs typeface="Calibri"/>
              </a:rPr>
              <a:t>Claims</a:t>
            </a:r>
            <a:r>
              <a:rPr lang="en-US" sz="2000" b="0" spc="50" dirty="0">
                <a:solidFill>
                  <a:srgbClr val="000000"/>
                </a:solidFill>
                <a:latin typeface="Verdana" panose="020B0604030504040204" pitchFamily="34" charset="0"/>
                <a:ea typeface="Verdana" panose="020B0604030504040204" pitchFamily="34" charset="0"/>
                <a:cs typeface="Calibri"/>
              </a:rPr>
              <a:t> </a:t>
            </a:r>
            <a:r>
              <a:rPr lang="en-US" sz="2000" b="0" spc="100" dirty="0">
                <a:solidFill>
                  <a:srgbClr val="000000"/>
                </a:solidFill>
                <a:latin typeface="Verdana" panose="020B0604030504040204" pitchFamily="34" charset="0"/>
                <a:ea typeface="Verdana" panose="020B0604030504040204" pitchFamily="34" charset="0"/>
                <a:cs typeface="Calibri"/>
              </a:rPr>
              <a:t>made</a:t>
            </a:r>
            <a:r>
              <a:rPr lang="en-US" sz="2000" b="0" spc="50" dirty="0">
                <a:solidFill>
                  <a:srgbClr val="000000"/>
                </a:solidFill>
                <a:latin typeface="Verdana" panose="020B0604030504040204" pitchFamily="34" charset="0"/>
                <a:ea typeface="Verdana" panose="020B0604030504040204" pitchFamily="34" charset="0"/>
                <a:cs typeface="Calibri"/>
              </a:rPr>
              <a:t> </a:t>
            </a:r>
            <a:r>
              <a:rPr lang="en-US" sz="2000" b="0" spc="100" dirty="0">
                <a:solidFill>
                  <a:srgbClr val="000000"/>
                </a:solidFill>
                <a:latin typeface="Verdana" panose="020B0604030504040204" pitchFamily="34" charset="0"/>
                <a:ea typeface="Verdana" panose="020B0604030504040204" pitchFamily="34" charset="0"/>
                <a:cs typeface="Calibri"/>
              </a:rPr>
              <a:t>by</a:t>
            </a:r>
            <a:r>
              <a:rPr lang="en-US" sz="2000" b="0" spc="30" dirty="0">
                <a:solidFill>
                  <a:srgbClr val="000000"/>
                </a:solidFill>
                <a:latin typeface="Verdana" panose="020B0604030504040204" pitchFamily="34" charset="0"/>
                <a:ea typeface="Verdana" panose="020B0604030504040204" pitchFamily="34" charset="0"/>
                <a:cs typeface="Calibri"/>
              </a:rPr>
              <a:t> </a:t>
            </a:r>
            <a:r>
              <a:rPr lang="en-US" sz="2000" b="0" dirty="0">
                <a:solidFill>
                  <a:srgbClr val="000000"/>
                </a:solidFill>
                <a:latin typeface="Verdana" panose="020B0604030504040204" pitchFamily="34" charset="0"/>
                <a:ea typeface="Verdana" panose="020B0604030504040204" pitchFamily="34" charset="0"/>
                <a:cs typeface="Calibri"/>
              </a:rPr>
              <a:t>their</a:t>
            </a:r>
            <a:r>
              <a:rPr lang="en-US" sz="2000" b="0" spc="50" dirty="0">
                <a:solidFill>
                  <a:srgbClr val="000000"/>
                </a:solidFill>
                <a:latin typeface="Verdana" panose="020B0604030504040204" pitchFamily="34" charset="0"/>
                <a:ea typeface="Verdana" panose="020B0604030504040204" pitchFamily="34" charset="0"/>
                <a:cs typeface="Calibri"/>
              </a:rPr>
              <a:t> </a:t>
            </a:r>
            <a:r>
              <a:rPr lang="en-US" sz="2000" b="0" spc="65" dirty="0">
                <a:solidFill>
                  <a:srgbClr val="000000"/>
                </a:solidFill>
                <a:latin typeface="Verdana" panose="020B0604030504040204" pitchFamily="34" charset="0"/>
                <a:ea typeface="Verdana" panose="020B0604030504040204" pitchFamily="34" charset="0"/>
                <a:cs typeface="Calibri"/>
              </a:rPr>
              <a:t>employer</a:t>
            </a:r>
            <a:r>
              <a:rPr lang="en-US" sz="2000" b="0" spc="60" dirty="0">
                <a:solidFill>
                  <a:srgbClr val="000000"/>
                </a:solidFill>
                <a:latin typeface="Verdana" panose="020B0604030504040204" pitchFamily="34" charset="0"/>
                <a:ea typeface="Verdana" panose="020B0604030504040204" pitchFamily="34" charset="0"/>
                <a:cs typeface="Calibri"/>
              </a:rPr>
              <a:t> </a:t>
            </a:r>
            <a:r>
              <a:rPr lang="en-US" sz="2000" b="0" spc="50" dirty="0">
                <a:solidFill>
                  <a:srgbClr val="000000"/>
                </a:solidFill>
                <a:latin typeface="Verdana" panose="020B0604030504040204" pitchFamily="34" charset="0"/>
                <a:ea typeface="Verdana" panose="020B0604030504040204" pitchFamily="34" charset="0"/>
                <a:cs typeface="Calibri"/>
              </a:rPr>
              <a:t>against </a:t>
            </a:r>
            <a:r>
              <a:rPr lang="en-US" sz="2000" b="0" spc="80" dirty="0">
                <a:solidFill>
                  <a:srgbClr val="000000"/>
                </a:solidFill>
                <a:latin typeface="Verdana" panose="020B0604030504040204" pitchFamily="34" charset="0"/>
                <a:ea typeface="Verdana" panose="020B0604030504040204" pitchFamily="34" charset="0"/>
                <a:cs typeface="Calibri"/>
              </a:rPr>
              <a:t>discharge</a:t>
            </a:r>
            <a:r>
              <a:rPr lang="en-US" sz="2000" b="0" spc="70" dirty="0">
                <a:solidFill>
                  <a:srgbClr val="000000"/>
                </a:solidFill>
                <a:latin typeface="Verdana" panose="020B0604030504040204" pitchFamily="34" charset="0"/>
                <a:ea typeface="Verdana" panose="020B0604030504040204" pitchFamily="34" charset="0"/>
                <a:cs typeface="Calibri"/>
              </a:rPr>
              <a:t> </a:t>
            </a:r>
            <a:r>
              <a:rPr lang="en-US" sz="2000" b="0" spc="50" dirty="0">
                <a:solidFill>
                  <a:srgbClr val="000000"/>
                </a:solidFill>
                <a:latin typeface="Verdana" panose="020B0604030504040204" pitchFamily="34" charset="0"/>
                <a:ea typeface="Verdana" panose="020B0604030504040204" pitchFamily="34" charset="0"/>
                <a:cs typeface="Calibri"/>
              </a:rPr>
              <a:t>or </a:t>
            </a:r>
            <a:r>
              <a:rPr lang="en-US" sz="2000" b="0" spc="45" dirty="0">
                <a:solidFill>
                  <a:srgbClr val="000000"/>
                </a:solidFill>
                <a:latin typeface="Verdana" panose="020B0604030504040204" pitchFamily="34" charset="0"/>
                <a:ea typeface="Verdana" panose="020B0604030504040204" pitchFamily="34" charset="0"/>
                <a:cs typeface="Calibri"/>
              </a:rPr>
              <a:t>discrimination</a:t>
            </a:r>
            <a:r>
              <a:rPr lang="en-US" sz="2000" b="0" spc="85" dirty="0">
                <a:solidFill>
                  <a:srgbClr val="000000"/>
                </a:solidFill>
                <a:latin typeface="Verdana" panose="020B0604030504040204" pitchFamily="34" charset="0"/>
                <a:ea typeface="Verdana" panose="020B0604030504040204" pitchFamily="34" charset="0"/>
                <a:cs typeface="Calibri"/>
              </a:rPr>
              <a:t> </a:t>
            </a:r>
            <a:r>
              <a:rPr lang="en-US" sz="2000" b="0" dirty="0">
                <a:solidFill>
                  <a:srgbClr val="000000"/>
                </a:solidFill>
                <a:latin typeface="Verdana" panose="020B0604030504040204" pitchFamily="34" charset="0"/>
                <a:ea typeface="Verdana" panose="020B0604030504040204" pitchFamily="34" charset="0"/>
                <a:cs typeface="Calibri"/>
              </a:rPr>
              <a:t>in</a:t>
            </a:r>
            <a:r>
              <a:rPr lang="en-US" sz="2000" b="0" spc="45" dirty="0">
                <a:solidFill>
                  <a:srgbClr val="000000"/>
                </a:solidFill>
                <a:latin typeface="Verdana" panose="020B0604030504040204" pitchFamily="34" charset="0"/>
                <a:ea typeface="Verdana" panose="020B0604030504040204" pitchFamily="34" charset="0"/>
                <a:cs typeface="Calibri"/>
              </a:rPr>
              <a:t> </a:t>
            </a:r>
            <a:r>
              <a:rPr lang="en-US" sz="2000" b="0" spc="50" dirty="0">
                <a:solidFill>
                  <a:srgbClr val="000000"/>
                </a:solidFill>
                <a:latin typeface="Verdana" panose="020B0604030504040204" pitchFamily="34" charset="0"/>
                <a:ea typeface="Verdana" panose="020B0604030504040204" pitchFamily="34" charset="0"/>
                <a:cs typeface="Calibri"/>
              </a:rPr>
              <a:t>employment </a:t>
            </a:r>
            <a:r>
              <a:rPr lang="en-US" sz="2000" b="0" spc="85" dirty="0">
                <a:solidFill>
                  <a:srgbClr val="000000"/>
                </a:solidFill>
                <a:latin typeface="Verdana" panose="020B0604030504040204" pitchFamily="34" charset="0"/>
                <a:ea typeface="Verdana" panose="020B0604030504040204" pitchFamily="34" charset="0"/>
                <a:cs typeface="Calibri"/>
              </a:rPr>
              <a:t>because</a:t>
            </a:r>
            <a:r>
              <a:rPr lang="en-US" sz="2000" b="0" spc="120" dirty="0">
                <a:solidFill>
                  <a:srgbClr val="000000"/>
                </a:solidFill>
                <a:latin typeface="Verdana" panose="020B0604030504040204" pitchFamily="34" charset="0"/>
                <a:ea typeface="Verdana" panose="020B0604030504040204" pitchFamily="34" charset="0"/>
                <a:cs typeface="Calibri"/>
              </a:rPr>
              <a:t> </a:t>
            </a:r>
            <a:r>
              <a:rPr lang="en-US" sz="2000" b="0" dirty="0">
                <a:solidFill>
                  <a:srgbClr val="000000"/>
                </a:solidFill>
                <a:latin typeface="Verdana" panose="020B0604030504040204" pitchFamily="34" charset="0"/>
                <a:ea typeface="Verdana" panose="020B0604030504040204" pitchFamily="34" charset="0"/>
                <a:cs typeface="Calibri"/>
              </a:rPr>
              <a:t>of</a:t>
            </a:r>
            <a:r>
              <a:rPr lang="en-US" sz="2000" b="0" spc="175" dirty="0">
                <a:solidFill>
                  <a:srgbClr val="000000"/>
                </a:solidFill>
                <a:latin typeface="Verdana" panose="020B0604030504040204" pitchFamily="34" charset="0"/>
                <a:ea typeface="Verdana" panose="020B0604030504040204" pitchFamily="34" charset="0"/>
                <a:cs typeface="Calibri"/>
              </a:rPr>
              <a:t> </a:t>
            </a:r>
            <a:r>
              <a:rPr lang="en-US" sz="2000" b="0" spc="70" dirty="0">
                <a:solidFill>
                  <a:srgbClr val="000000"/>
                </a:solidFill>
                <a:latin typeface="Verdana" panose="020B0604030504040204" pitchFamily="34" charset="0"/>
                <a:ea typeface="Verdana" panose="020B0604030504040204" pitchFamily="34" charset="0"/>
                <a:cs typeface="Calibri"/>
              </a:rPr>
              <a:t>such</a:t>
            </a:r>
            <a:r>
              <a:rPr lang="en-US" sz="2000" b="0" spc="120" dirty="0">
                <a:solidFill>
                  <a:srgbClr val="000000"/>
                </a:solidFill>
                <a:latin typeface="Verdana" panose="020B0604030504040204" pitchFamily="34" charset="0"/>
                <a:ea typeface="Verdana" panose="020B0604030504040204" pitchFamily="34" charset="0"/>
                <a:cs typeface="Calibri"/>
              </a:rPr>
              <a:t> </a:t>
            </a:r>
            <a:r>
              <a:rPr lang="en-US" sz="2000" b="0" dirty="0">
                <a:solidFill>
                  <a:srgbClr val="000000"/>
                </a:solidFill>
                <a:latin typeface="Verdana" panose="020B0604030504040204" pitchFamily="34" charset="0"/>
                <a:ea typeface="Verdana" panose="020B0604030504040204" pitchFamily="34" charset="0"/>
                <a:cs typeface="Calibri"/>
              </a:rPr>
              <a:t>investigation.</a:t>
            </a:r>
            <a:r>
              <a:rPr lang="en-US" sz="2000" b="0" spc="120" dirty="0">
                <a:solidFill>
                  <a:srgbClr val="000000"/>
                </a:solidFill>
                <a:latin typeface="Verdana" panose="020B0604030504040204" pitchFamily="34" charset="0"/>
                <a:ea typeface="Verdana" panose="020B0604030504040204" pitchFamily="34" charset="0"/>
                <a:cs typeface="Calibri"/>
              </a:rPr>
              <a:t>  </a:t>
            </a:r>
            <a:r>
              <a:rPr lang="en-US" sz="2000" b="0" spc="80" dirty="0">
                <a:solidFill>
                  <a:srgbClr val="000000"/>
                </a:solidFill>
                <a:latin typeface="Verdana" panose="020B0604030504040204" pitchFamily="34" charset="0"/>
                <a:ea typeface="Verdana" panose="020B0604030504040204" pitchFamily="34" charset="0"/>
                <a:cs typeface="Calibri"/>
              </a:rPr>
              <a:t>Employees</a:t>
            </a:r>
            <a:r>
              <a:rPr lang="en-US" sz="2000" b="0" spc="160" dirty="0">
                <a:solidFill>
                  <a:srgbClr val="000000"/>
                </a:solidFill>
                <a:latin typeface="Verdana" panose="020B0604030504040204" pitchFamily="34" charset="0"/>
                <a:ea typeface="Verdana" panose="020B0604030504040204" pitchFamily="34" charset="0"/>
                <a:cs typeface="Calibri"/>
              </a:rPr>
              <a:t> </a:t>
            </a:r>
            <a:r>
              <a:rPr lang="en-US" sz="2000" b="0" spc="40" dirty="0">
                <a:solidFill>
                  <a:srgbClr val="000000"/>
                </a:solidFill>
                <a:latin typeface="Verdana" panose="020B0604030504040204" pitchFamily="34" charset="0"/>
                <a:ea typeface="Verdana" panose="020B0604030504040204" pitchFamily="34" charset="0"/>
                <a:cs typeface="Calibri"/>
              </a:rPr>
              <a:t>who </a:t>
            </a:r>
            <a:r>
              <a:rPr lang="en-US" sz="2000" b="0" dirty="0">
                <a:solidFill>
                  <a:srgbClr val="000000"/>
                </a:solidFill>
                <a:latin typeface="Verdana" panose="020B0604030504040204" pitchFamily="34" charset="0"/>
                <a:ea typeface="Verdana" panose="020B0604030504040204" pitchFamily="34" charset="0"/>
                <a:cs typeface="Calibri"/>
              </a:rPr>
              <a:t>are</a:t>
            </a:r>
            <a:r>
              <a:rPr lang="en-US" sz="2000" b="0" spc="30" dirty="0">
                <a:solidFill>
                  <a:srgbClr val="000000"/>
                </a:solidFill>
                <a:latin typeface="Verdana" panose="020B0604030504040204" pitchFamily="34" charset="0"/>
                <a:ea typeface="Verdana" panose="020B0604030504040204" pitchFamily="34" charset="0"/>
                <a:cs typeface="Calibri"/>
              </a:rPr>
              <a:t> </a:t>
            </a:r>
            <a:r>
              <a:rPr lang="en-US" sz="2000" b="0" spc="55" dirty="0">
                <a:solidFill>
                  <a:srgbClr val="000000"/>
                </a:solidFill>
                <a:latin typeface="Verdana" panose="020B0604030504040204" pitchFamily="34" charset="0"/>
                <a:ea typeface="Verdana" panose="020B0604030504040204" pitchFamily="34" charset="0"/>
                <a:cs typeface="Calibri"/>
              </a:rPr>
              <a:t>discriminated</a:t>
            </a:r>
            <a:r>
              <a:rPr lang="en-US" sz="2000" b="0" spc="95" dirty="0">
                <a:solidFill>
                  <a:srgbClr val="000000"/>
                </a:solidFill>
                <a:latin typeface="Verdana" panose="020B0604030504040204" pitchFamily="34" charset="0"/>
                <a:ea typeface="Verdana" panose="020B0604030504040204" pitchFamily="34" charset="0"/>
                <a:cs typeface="Calibri"/>
              </a:rPr>
              <a:t> </a:t>
            </a:r>
            <a:r>
              <a:rPr lang="en-US" sz="2000" b="0" dirty="0">
                <a:solidFill>
                  <a:srgbClr val="000000"/>
                </a:solidFill>
                <a:latin typeface="Verdana" panose="020B0604030504040204" pitchFamily="34" charset="0"/>
                <a:ea typeface="Verdana" panose="020B0604030504040204" pitchFamily="34" charset="0"/>
                <a:cs typeface="Calibri"/>
              </a:rPr>
              <a:t>against</a:t>
            </a:r>
            <a:r>
              <a:rPr lang="en-US" sz="2000" b="0" spc="65" dirty="0">
                <a:solidFill>
                  <a:srgbClr val="000000"/>
                </a:solidFill>
                <a:latin typeface="Verdana" panose="020B0604030504040204" pitchFamily="34" charset="0"/>
                <a:ea typeface="Verdana" panose="020B0604030504040204" pitchFamily="34" charset="0"/>
                <a:cs typeface="Calibri"/>
              </a:rPr>
              <a:t> </a:t>
            </a:r>
            <a:r>
              <a:rPr lang="en-US" sz="2000" b="0" spc="100" dirty="0">
                <a:solidFill>
                  <a:srgbClr val="000000"/>
                </a:solidFill>
                <a:latin typeface="Verdana" panose="020B0604030504040204" pitchFamily="34" charset="0"/>
                <a:ea typeface="Verdana" panose="020B0604030504040204" pitchFamily="34" charset="0"/>
                <a:cs typeface="Calibri"/>
              </a:rPr>
              <a:t>based</a:t>
            </a:r>
            <a:r>
              <a:rPr lang="en-US" sz="2000" b="0" spc="75" dirty="0">
                <a:solidFill>
                  <a:srgbClr val="000000"/>
                </a:solidFill>
                <a:latin typeface="Verdana" panose="020B0604030504040204" pitchFamily="34" charset="0"/>
                <a:ea typeface="Verdana" panose="020B0604030504040204" pitchFamily="34" charset="0"/>
                <a:cs typeface="Calibri"/>
              </a:rPr>
              <a:t> </a:t>
            </a:r>
            <a:r>
              <a:rPr lang="en-US" sz="2000" b="0" spc="85" dirty="0">
                <a:solidFill>
                  <a:srgbClr val="000000"/>
                </a:solidFill>
                <a:latin typeface="Verdana" panose="020B0604030504040204" pitchFamily="34" charset="0"/>
                <a:ea typeface="Verdana" panose="020B0604030504040204" pitchFamily="34" charset="0"/>
                <a:cs typeface="Calibri"/>
              </a:rPr>
              <a:t>on</a:t>
            </a:r>
            <a:r>
              <a:rPr lang="en-US" sz="2000" b="0" spc="45" dirty="0">
                <a:solidFill>
                  <a:srgbClr val="000000"/>
                </a:solidFill>
                <a:latin typeface="Verdana" panose="020B0604030504040204" pitchFamily="34" charset="0"/>
                <a:ea typeface="Verdana" panose="020B0604030504040204" pitchFamily="34" charset="0"/>
                <a:cs typeface="Calibri"/>
              </a:rPr>
              <a:t> </a:t>
            </a:r>
            <a:r>
              <a:rPr lang="en-US" sz="2000" b="0" spc="-10" dirty="0">
                <a:solidFill>
                  <a:srgbClr val="000000"/>
                </a:solidFill>
                <a:latin typeface="Verdana" panose="020B0604030504040204" pitchFamily="34" charset="0"/>
                <a:ea typeface="Verdana" panose="020B0604030504040204" pitchFamily="34" charset="0"/>
                <a:cs typeface="Calibri"/>
              </a:rPr>
              <a:t>whistleblower </a:t>
            </a:r>
            <a:r>
              <a:rPr lang="en-US" sz="2000" b="0" dirty="0">
                <a:solidFill>
                  <a:srgbClr val="000000"/>
                </a:solidFill>
                <a:latin typeface="Verdana" panose="020B0604030504040204" pitchFamily="34" charset="0"/>
                <a:ea typeface="Verdana" panose="020B0604030504040204" pitchFamily="34" charset="0"/>
                <a:cs typeface="Calibri"/>
              </a:rPr>
              <a:t>activities</a:t>
            </a:r>
            <a:r>
              <a:rPr lang="en-US" sz="2000" b="0" spc="135" dirty="0">
                <a:solidFill>
                  <a:srgbClr val="000000"/>
                </a:solidFill>
                <a:latin typeface="Verdana" panose="020B0604030504040204" pitchFamily="34" charset="0"/>
                <a:ea typeface="Verdana" panose="020B0604030504040204" pitchFamily="34" charset="0"/>
                <a:cs typeface="Calibri"/>
              </a:rPr>
              <a:t> </a:t>
            </a:r>
            <a:r>
              <a:rPr lang="en-US" sz="2000" b="0" spc="65" dirty="0">
                <a:solidFill>
                  <a:srgbClr val="000000"/>
                </a:solidFill>
                <a:latin typeface="Verdana" panose="020B0604030504040204" pitchFamily="34" charset="0"/>
                <a:ea typeface="Verdana" panose="020B0604030504040204" pitchFamily="34" charset="0"/>
                <a:cs typeface="Calibri"/>
              </a:rPr>
              <a:t>may</a:t>
            </a:r>
            <a:r>
              <a:rPr lang="en-US" sz="2000" b="0" spc="90" dirty="0">
                <a:solidFill>
                  <a:srgbClr val="000000"/>
                </a:solidFill>
                <a:latin typeface="Verdana" panose="020B0604030504040204" pitchFamily="34" charset="0"/>
                <a:ea typeface="Verdana" panose="020B0604030504040204" pitchFamily="34" charset="0"/>
                <a:cs typeface="Calibri"/>
              </a:rPr>
              <a:t> </a:t>
            </a:r>
            <a:r>
              <a:rPr lang="en-US" sz="2000" b="0" spc="70" dirty="0">
                <a:solidFill>
                  <a:srgbClr val="000000"/>
                </a:solidFill>
                <a:latin typeface="Verdana" panose="020B0604030504040204" pitchFamily="34" charset="0"/>
                <a:ea typeface="Verdana" panose="020B0604030504040204" pitchFamily="34" charset="0"/>
                <a:cs typeface="Calibri"/>
              </a:rPr>
              <a:t>sue</a:t>
            </a:r>
            <a:r>
              <a:rPr lang="en-US" sz="2000" b="0" spc="80" dirty="0">
                <a:solidFill>
                  <a:srgbClr val="000000"/>
                </a:solidFill>
                <a:latin typeface="Verdana" panose="020B0604030504040204" pitchFamily="34" charset="0"/>
                <a:ea typeface="Verdana" panose="020B0604030504040204" pitchFamily="34" charset="0"/>
                <a:cs typeface="Calibri"/>
              </a:rPr>
              <a:t> </a:t>
            </a:r>
            <a:r>
              <a:rPr lang="en-US" sz="2000" b="0" dirty="0">
                <a:solidFill>
                  <a:srgbClr val="000000"/>
                </a:solidFill>
                <a:latin typeface="Verdana" panose="020B0604030504040204" pitchFamily="34" charset="0"/>
                <a:ea typeface="Verdana" panose="020B0604030504040204" pitchFamily="34" charset="0"/>
                <a:cs typeface="Calibri"/>
              </a:rPr>
              <a:t>in</a:t>
            </a:r>
            <a:r>
              <a:rPr lang="en-US" sz="2000" b="0" spc="85" dirty="0">
                <a:solidFill>
                  <a:srgbClr val="000000"/>
                </a:solidFill>
                <a:latin typeface="Verdana" panose="020B0604030504040204" pitchFamily="34" charset="0"/>
                <a:ea typeface="Verdana" panose="020B0604030504040204" pitchFamily="34" charset="0"/>
                <a:cs typeface="Calibri"/>
              </a:rPr>
              <a:t> </a:t>
            </a:r>
            <a:r>
              <a:rPr lang="en-US" sz="2000" b="0" dirty="0">
                <a:solidFill>
                  <a:srgbClr val="000000"/>
                </a:solidFill>
                <a:latin typeface="Verdana" panose="020B0604030504040204" pitchFamily="34" charset="0"/>
                <a:ea typeface="Verdana" panose="020B0604030504040204" pitchFamily="34" charset="0"/>
                <a:cs typeface="Calibri"/>
              </a:rPr>
              <a:t>court</a:t>
            </a:r>
            <a:r>
              <a:rPr lang="en-US" sz="2000" b="0" spc="90" dirty="0">
                <a:solidFill>
                  <a:srgbClr val="000000"/>
                </a:solidFill>
                <a:latin typeface="Verdana" panose="020B0604030504040204" pitchFamily="34" charset="0"/>
                <a:ea typeface="Verdana" panose="020B0604030504040204" pitchFamily="34" charset="0"/>
                <a:cs typeface="Calibri"/>
              </a:rPr>
              <a:t> </a:t>
            </a:r>
            <a:r>
              <a:rPr lang="en-US" sz="2000" b="0" dirty="0">
                <a:solidFill>
                  <a:srgbClr val="000000"/>
                </a:solidFill>
                <a:latin typeface="Verdana" panose="020B0604030504040204" pitchFamily="34" charset="0"/>
                <a:ea typeface="Verdana" panose="020B0604030504040204" pitchFamily="34" charset="0"/>
                <a:cs typeface="Calibri"/>
              </a:rPr>
              <a:t>for</a:t>
            </a:r>
            <a:r>
              <a:rPr lang="en-US" sz="2000" b="0" spc="85" dirty="0">
                <a:solidFill>
                  <a:srgbClr val="000000"/>
                </a:solidFill>
                <a:latin typeface="Verdana" panose="020B0604030504040204" pitchFamily="34" charset="0"/>
                <a:ea typeface="Verdana" panose="020B0604030504040204" pitchFamily="34" charset="0"/>
                <a:cs typeface="Calibri"/>
              </a:rPr>
              <a:t> </a:t>
            </a:r>
            <a:r>
              <a:rPr lang="en-US" sz="2000" b="0" spc="90" dirty="0">
                <a:solidFill>
                  <a:srgbClr val="000000"/>
                </a:solidFill>
                <a:latin typeface="Verdana" panose="020B0604030504040204" pitchFamily="34" charset="0"/>
                <a:ea typeface="Verdana" panose="020B0604030504040204" pitchFamily="34" charset="0"/>
                <a:cs typeface="Calibri"/>
              </a:rPr>
              <a:t>damages. Employers may be liable to the employee for reinstatement, lost back pay, and other relief.</a:t>
            </a:r>
            <a:r>
              <a:rPr lang="en-US" sz="2000" b="0" spc="75" dirty="0">
                <a:solidFill>
                  <a:srgbClr val="000000"/>
                </a:solidFill>
                <a:latin typeface="Verdana" panose="020B0604030504040204" pitchFamily="34" charset="0"/>
                <a:ea typeface="Verdana" panose="020B0604030504040204" pitchFamily="34" charset="0"/>
                <a:cs typeface="Calibri"/>
              </a:rPr>
              <a:t>  </a:t>
            </a:r>
          </a:p>
          <a:p>
            <a:pPr marL="0" indent="0">
              <a:lnSpc>
                <a:spcPct val="100000"/>
              </a:lnSpc>
              <a:spcBef>
                <a:spcPts val="100"/>
              </a:spcBef>
              <a:buNone/>
            </a:pPr>
            <a:endParaRPr lang="en-US" sz="2000" spc="210" dirty="0">
              <a:solidFill>
                <a:srgbClr val="306EBF"/>
              </a:solidFill>
            </a:endParaRPr>
          </a:p>
          <a:p>
            <a:pPr marL="0" indent="0">
              <a:lnSpc>
                <a:spcPct val="100000"/>
              </a:lnSpc>
              <a:spcBef>
                <a:spcPts val="100"/>
              </a:spcBef>
              <a:buNone/>
            </a:pPr>
            <a:r>
              <a:rPr lang="en-US" sz="2000" spc="210" dirty="0">
                <a:solidFill>
                  <a:srgbClr val="306EBF"/>
                </a:solidFill>
              </a:rPr>
              <a:t>Qui</a:t>
            </a:r>
            <a:r>
              <a:rPr lang="en-US" sz="2000" spc="-15" dirty="0">
                <a:solidFill>
                  <a:srgbClr val="306EBF"/>
                </a:solidFill>
              </a:rPr>
              <a:t> </a:t>
            </a:r>
            <a:r>
              <a:rPr lang="en-US" sz="2000" spc="110" dirty="0">
                <a:solidFill>
                  <a:srgbClr val="306EBF"/>
                </a:solidFill>
              </a:rPr>
              <a:t>Tam</a:t>
            </a:r>
            <a:r>
              <a:rPr lang="en-US" sz="2000" spc="25" dirty="0">
                <a:solidFill>
                  <a:srgbClr val="306EBF"/>
                </a:solidFill>
              </a:rPr>
              <a:t> </a:t>
            </a:r>
            <a:r>
              <a:rPr lang="en-US" sz="2000" spc="114" dirty="0">
                <a:solidFill>
                  <a:srgbClr val="306EBF"/>
                </a:solidFill>
              </a:rPr>
              <a:t>Relater</a:t>
            </a:r>
            <a:endParaRPr lang="en-US" sz="2000" spc="114" dirty="0">
              <a:solidFill>
                <a:srgbClr val="306EBF"/>
              </a:solidFill>
              <a:latin typeface="Verdana" panose="020B0604030504040204" pitchFamily="34" charset="0"/>
              <a:ea typeface="Verdana" panose="020B0604030504040204" pitchFamily="34" charset="0"/>
            </a:endParaRPr>
          </a:p>
          <a:p>
            <a:pPr marL="12700" marR="5080" indent="0">
              <a:lnSpc>
                <a:spcPct val="100000"/>
              </a:lnSpc>
              <a:spcBef>
                <a:spcPts val="1750"/>
              </a:spcBef>
              <a:buNone/>
              <a:tabLst>
                <a:tab pos="241300" algn="l"/>
              </a:tabLst>
            </a:pPr>
            <a:r>
              <a:rPr lang="en-US" sz="2000" b="0" dirty="0">
                <a:solidFill>
                  <a:srgbClr val="000000"/>
                </a:solidFill>
                <a:latin typeface="Verdana" panose="020B0604030504040204" pitchFamily="34" charset="0"/>
                <a:ea typeface="Verdana" panose="020B0604030504040204" pitchFamily="34" charset="0"/>
                <a:cs typeface="Calibri"/>
              </a:rPr>
              <a:t>Any person may bring a civil action on behalf of the state of Michigan to recover losses that the state suffered from someone violating the Michigan Medicaid False Claims Act.</a:t>
            </a:r>
            <a:r>
              <a:rPr lang="en-US" sz="2000" dirty="0">
                <a:solidFill>
                  <a:srgbClr val="000000"/>
                </a:solidFill>
                <a:latin typeface="Verdana" panose="020B0604030504040204" pitchFamily="34" charset="0"/>
                <a:ea typeface="Verdana" panose="020B0604030504040204" pitchFamily="34" charset="0"/>
                <a:cs typeface="Calibri"/>
              </a:rPr>
              <a:t> The person bringing forth the violation may receive certain expenses paid for, in addition to potentially receiving a portion of the monetary proceeds resulting from the action or settlement.</a:t>
            </a:r>
            <a:endParaRPr lang="en-US" sz="20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5834872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99162-56F0-0DD4-0069-7B1AFC9F08C4}"/>
              </a:ext>
            </a:extLst>
          </p:cNvPr>
          <p:cNvSpPr>
            <a:spLocks noGrp="1"/>
          </p:cNvSpPr>
          <p:nvPr>
            <p:ph type="title"/>
          </p:nvPr>
        </p:nvSpPr>
        <p:spPr>
          <a:xfrm>
            <a:off x="838200" y="616137"/>
            <a:ext cx="10515600" cy="1105088"/>
          </a:xfrm>
        </p:spPr>
        <p:txBody>
          <a:bodyPr>
            <a:normAutofit fontScale="90000"/>
          </a:bodyPr>
          <a:lstStyle/>
          <a:p>
            <a:r>
              <a:rPr lang="en-US" sz="4000" dirty="0">
                <a:solidFill>
                  <a:srgbClr val="0070C0"/>
                </a:solidFill>
              </a:rPr>
              <a:t>FWA</a:t>
            </a:r>
            <a:r>
              <a:rPr lang="en-US" sz="4000" b="1" dirty="0">
                <a:solidFill>
                  <a:srgbClr val="0070C0"/>
                </a:solidFill>
              </a:rPr>
              <a:t> </a:t>
            </a:r>
            <a:r>
              <a:rPr lang="en-US" sz="4000" dirty="0">
                <a:solidFill>
                  <a:srgbClr val="0070C0"/>
                </a:solidFill>
              </a:rPr>
              <a:t>Definitions</a:t>
            </a:r>
            <a:br>
              <a:rPr lang="en-US" dirty="0"/>
            </a:br>
            <a:br>
              <a:rPr lang="en-US" dirty="0"/>
            </a:br>
            <a:endParaRPr lang="en-US" dirty="0"/>
          </a:p>
        </p:txBody>
      </p:sp>
      <p:sp>
        <p:nvSpPr>
          <p:cNvPr id="3" name="Content Placeholder 2">
            <a:extLst>
              <a:ext uri="{FF2B5EF4-FFF2-40B4-BE49-F238E27FC236}">
                <a16:creationId xmlns:a16="http://schemas.microsoft.com/office/drawing/2014/main" id="{20389B8B-178F-47B4-FF50-0E264CDA2CC3}"/>
              </a:ext>
            </a:extLst>
          </p:cNvPr>
          <p:cNvSpPr>
            <a:spLocks noGrp="1"/>
          </p:cNvSpPr>
          <p:nvPr>
            <p:ph idx="1"/>
          </p:nvPr>
        </p:nvSpPr>
        <p:spPr>
          <a:xfrm>
            <a:off x="838200" y="1484967"/>
            <a:ext cx="10515600" cy="4351338"/>
          </a:xfrm>
        </p:spPr>
        <p:txBody>
          <a:bodyPr>
            <a:normAutofit/>
          </a:bodyPr>
          <a:lstStyle/>
          <a:p>
            <a:pPr marL="0" indent="0">
              <a:buNone/>
            </a:pPr>
            <a:endParaRPr lang="en-US" sz="1800" dirty="0">
              <a:hlinkClick r:id="rId2"/>
            </a:endParaRPr>
          </a:p>
          <a:p>
            <a:pPr marL="109728" indent="0">
              <a:buNone/>
            </a:pPr>
            <a:r>
              <a:rPr lang="en-US" sz="2400" b="1" dirty="0">
                <a:solidFill>
                  <a:srgbClr val="306EBF"/>
                </a:solidFill>
              </a:rPr>
              <a:t>Fraud:  </a:t>
            </a:r>
            <a:r>
              <a:rPr lang="en-US" sz="2400" dirty="0"/>
              <a:t>The intentional act of deception, misrepresentation, or concealment, for unlawful gain or unjust advantage. The intent to deceive is high despite knowing an act is illegal.</a:t>
            </a:r>
          </a:p>
          <a:p>
            <a:pPr marL="109728" indent="0">
              <a:buNone/>
            </a:pPr>
            <a:r>
              <a:rPr lang="en-US" sz="2400" b="1" dirty="0">
                <a:solidFill>
                  <a:srgbClr val="306EBF"/>
                </a:solidFill>
              </a:rPr>
              <a:t>Waste:  </a:t>
            </a:r>
            <a:r>
              <a:rPr lang="en-US" sz="2400" dirty="0"/>
              <a:t>The overutilization of services (not caused by criminally negligent actions) and the misuse of resources. The intent to deceive is low. </a:t>
            </a:r>
          </a:p>
          <a:p>
            <a:pPr marL="109728" indent="0">
              <a:buNone/>
            </a:pPr>
            <a:r>
              <a:rPr lang="en-US" sz="2400" b="1" dirty="0">
                <a:solidFill>
                  <a:srgbClr val="306EBF"/>
                </a:solidFill>
              </a:rPr>
              <a:t>Abuse:  </a:t>
            </a:r>
            <a:r>
              <a:rPr lang="en-US" sz="2400" dirty="0"/>
              <a:t>The excessive or improper use of services or actions that are inconsistent with acceptable business or medical practices. Abuse refers to incidents that, although not fraudulent, may directly or indirectly cause financial loss. The intent to deceive is in the middle. </a:t>
            </a:r>
          </a:p>
          <a:p>
            <a:pPr marL="1371600" lvl="3" indent="0">
              <a:buNone/>
            </a:pPr>
            <a:endParaRPr lang="en-US" sz="1800" dirty="0"/>
          </a:p>
          <a:p>
            <a:pPr lvl="3">
              <a:buFont typeface="Wingdings" panose="05000000000000000000" pitchFamily="2" charset="2"/>
              <a:buChar char="Ø"/>
            </a:pPr>
            <a:endParaRPr lang="en-US" sz="1800" dirty="0"/>
          </a:p>
          <a:p>
            <a:pPr lvl="3">
              <a:buFont typeface="Wingdings" panose="05000000000000000000" pitchFamily="2" charset="2"/>
              <a:buChar char="Ø"/>
            </a:pPr>
            <a:endParaRPr lang="en-US" sz="1800" dirty="0"/>
          </a:p>
          <a:p>
            <a:pPr marL="914400" lvl="2" indent="0">
              <a:buNone/>
            </a:pPr>
            <a:endParaRPr lang="en-US" sz="1800" dirty="0"/>
          </a:p>
          <a:p>
            <a:pPr lvl="2"/>
            <a:endParaRPr lang="en-US" dirty="0"/>
          </a:p>
          <a:p>
            <a:pPr lvl="2"/>
            <a:endParaRPr lang="en-US" dirty="0"/>
          </a:p>
          <a:p>
            <a:pPr lvl="1"/>
            <a:endParaRPr lang="en-US" dirty="0"/>
          </a:p>
          <a:p>
            <a:pPr lvl="1"/>
            <a:endParaRPr lang="en-US" dirty="0"/>
          </a:p>
          <a:p>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2AC74B16-3F19-89BD-708E-4040DED6F271}"/>
              </a:ext>
            </a:extLst>
          </p:cNvPr>
          <p:cNvSpPr>
            <a:spLocks noGrp="1"/>
          </p:cNvSpPr>
          <p:nvPr>
            <p:ph type="sldNum" sz="quarter" idx="12"/>
          </p:nvPr>
        </p:nvSpPr>
        <p:spPr/>
        <p:txBody>
          <a:bodyPr/>
          <a:lstStyle/>
          <a:p>
            <a:fld id="{D45D83F2-DE24-46B0-B409-B6DF94838492}" type="slidenum">
              <a:rPr lang="en-US" smtClean="0"/>
              <a:pPr/>
              <a:t>7</a:t>
            </a:fld>
            <a:endParaRPr lang="en-US" dirty="0"/>
          </a:p>
        </p:txBody>
      </p:sp>
    </p:spTree>
    <p:extLst>
      <p:ext uri="{BB962C8B-B14F-4D97-AF65-F5344CB8AC3E}">
        <p14:creationId xmlns:p14="http://schemas.microsoft.com/office/powerpoint/2010/main" val="28439922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0D48A-3B7E-8ED3-6A8D-3ADE0B5736D9}"/>
              </a:ext>
            </a:extLst>
          </p:cNvPr>
          <p:cNvSpPr>
            <a:spLocks noGrp="1"/>
          </p:cNvSpPr>
          <p:nvPr>
            <p:ph type="title"/>
          </p:nvPr>
        </p:nvSpPr>
        <p:spPr>
          <a:xfrm>
            <a:off x="838199" y="580278"/>
            <a:ext cx="10515600" cy="1325563"/>
          </a:xfrm>
        </p:spPr>
        <p:txBody>
          <a:bodyPr/>
          <a:lstStyle/>
          <a:p>
            <a:r>
              <a:rPr lang="en-US" dirty="0">
                <a:solidFill>
                  <a:srgbClr val="306EBF"/>
                </a:solidFill>
              </a:rPr>
              <a:t>Fraud Examples</a:t>
            </a:r>
          </a:p>
        </p:txBody>
      </p:sp>
      <p:sp>
        <p:nvSpPr>
          <p:cNvPr id="3" name="Slide Number Placeholder 2">
            <a:extLst>
              <a:ext uri="{FF2B5EF4-FFF2-40B4-BE49-F238E27FC236}">
                <a16:creationId xmlns:a16="http://schemas.microsoft.com/office/drawing/2014/main" id="{1B710122-342D-6EB9-4930-F613F5D4187C}"/>
              </a:ext>
            </a:extLst>
          </p:cNvPr>
          <p:cNvSpPr>
            <a:spLocks noGrp="1"/>
          </p:cNvSpPr>
          <p:nvPr>
            <p:ph type="sldNum" sz="quarter" idx="10"/>
          </p:nvPr>
        </p:nvSpPr>
        <p:spPr/>
        <p:txBody>
          <a:bodyPr/>
          <a:lstStyle/>
          <a:p>
            <a:fld id="{5BE91292-EE6A-4C39-A28D-BC2A9A8B6E5D}" type="slidenum">
              <a:rPr lang="en-US" smtClean="0"/>
              <a:pPr/>
              <a:t>8</a:t>
            </a:fld>
            <a:endParaRPr lang="en-US" dirty="0"/>
          </a:p>
        </p:txBody>
      </p:sp>
      <p:sp>
        <p:nvSpPr>
          <p:cNvPr id="4" name="Content Placeholder 3">
            <a:extLst>
              <a:ext uri="{FF2B5EF4-FFF2-40B4-BE49-F238E27FC236}">
                <a16:creationId xmlns:a16="http://schemas.microsoft.com/office/drawing/2014/main" id="{0B6FBBF3-943C-70CA-F979-A3376664B613}"/>
              </a:ext>
            </a:extLst>
          </p:cNvPr>
          <p:cNvSpPr>
            <a:spLocks noGrp="1"/>
          </p:cNvSpPr>
          <p:nvPr>
            <p:ph idx="1"/>
          </p:nvPr>
        </p:nvSpPr>
        <p:spPr>
          <a:xfrm>
            <a:off x="838198" y="1703294"/>
            <a:ext cx="10515601" cy="4356847"/>
          </a:xfrm>
        </p:spPr>
        <p:txBody>
          <a:bodyPr>
            <a:normAutofit fontScale="85000" lnSpcReduction="20000"/>
          </a:bodyPr>
          <a:lstStyle/>
          <a:p>
            <a:pPr marL="469900" indent="-457200">
              <a:lnSpc>
                <a:spcPct val="100000"/>
              </a:lnSpc>
              <a:spcBef>
                <a:spcPts val="95"/>
              </a:spcBef>
              <a:buFont typeface="Wingdings" panose="05000000000000000000" pitchFamily="2" charset="2"/>
              <a:buChar char="§"/>
              <a:tabLst>
                <a:tab pos="240665" algn="l"/>
              </a:tabLst>
            </a:pPr>
            <a:r>
              <a:rPr lang="en-US" sz="2600" spc="65" dirty="0">
                <a:latin typeface="Verdana" panose="020B0604030504040204" pitchFamily="34" charset="0"/>
                <a:ea typeface="Verdana" panose="020B0604030504040204" pitchFamily="34" charset="0"/>
                <a:cs typeface="Calibri"/>
              </a:rPr>
              <a:t>Billing</a:t>
            </a:r>
            <a:r>
              <a:rPr lang="en-US" sz="2600" spc="45" dirty="0">
                <a:latin typeface="Verdana" panose="020B0604030504040204" pitchFamily="34" charset="0"/>
                <a:ea typeface="Verdana" panose="020B0604030504040204" pitchFamily="34" charset="0"/>
                <a:cs typeface="Calibri"/>
              </a:rPr>
              <a:t> </a:t>
            </a:r>
            <a:r>
              <a:rPr lang="en-US" sz="2600" dirty="0">
                <a:latin typeface="Verdana" panose="020B0604030504040204" pitchFamily="34" charset="0"/>
                <a:ea typeface="Verdana" panose="020B0604030504040204" pitchFamily="34" charset="0"/>
                <a:cs typeface="Calibri"/>
              </a:rPr>
              <a:t>for</a:t>
            </a:r>
            <a:r>
              <a:rPr lang="en-US" sz="2600" spc="60" dirty="0">
                <a:latin typeface="Verdana" panose="020B0604030504040204" pitchFamily="34" charset="0"/>
                <a:ea typeface="Verdana" panose="020B0604030504040204" pitchFamily="34" charset="0"/>
                <a:cs typeface="Calibri"/>
              </a:rPr>
              <a:t> </a:t>
            </a:r>
            <a:r>
              <a:rPr lang="en-US" sz="2600" spc="125" dirty="0">
                <a:latin typeface="Verdana" panose="020B0604030504040204" pitchFamily="34" charset="0"/>
                <a:ea typeface="Verdana" panose="020B0604030504040204" pitchFamily="34" charset="0"/>
                <a:cs typeface="Calibri"/>
              </a:rPr>
              <a:t>goods</a:t>
            </a:r>
            <a:r>
              <a:rPr lang="en-US" sz="2600" spc="70" dirty="0">
                <a:latin typeface="Verdana" panose="020B0604030504040204" pitchFamily="34" charset="0"/>
                <a:ea typeface="Verdana" panose="020B0604030504040204" pitchFamily="34" charset="0"/>
                <a:cs typeface="Calibri"/>
              </a:rPr>
              <a:t> </a:t>
            </a:r>
            <a:r>
              <a:rPr lang="en-US" sz="2600" spc="50" dirty="0">
                <a:latin typeface="Verdana" panose="020B0604030504040204" pitchFamily="34" charset="0"/>
                <a:ea typeface="Verdana" panose="020B0604030504040204" pitchFamily="34" charset="0"/>
                <a:cs typeface="Calibri"/>
              </a:rPr>
              <a:t>or</a:t>
            </a:r>
            <a:r>
              <a:rPr lang="en-US" sz="2600" spc="35" dirty="0">
                <a:latin typeface="Verdana" panose="020B0604030504040204" pitchFamily="34" charset="0"/>
                <a:ea typeface="Verdana" panose="020B0604030504040204" pitchFamily="34" charset="0"/>
                <a:cs typeface="Calibri"/>
              </a:rPr>
              <a:t> </a:t>
            </a:r>
            <a:r>
              <a:rPr lang="en-US" sz="2600" spc="50" dirty="0">
                <a:latin typeface="Verdana" panose="020B0604030504040204" pitchFamily="34" charset="0"/>
                <a:ea typeface="Verdana" panose="020B0604030504040204" pitchFamily="34" charset="0"/>
                <a:cs typeface="Calibri"/>
              </a:rPr>
              <a:t>services</a:t>
            </a:r>
            <a:r>
              <a:rPr lang="en-US" sz="2600" spc="70" dirty="0">
                <a:latin typeface="Verdana" panose="020B0604030504040204" pitchFamily="34" charset="0"/>
                <a:ea typeface="Verdana" panose="020B0604030504040204" pitchFamily="34" charset="0"/>
                <a:cs typeface="Calibri"/>
              </a:rPr>
              <a:t> </a:t>
            </a:r>
            <a:r>
              <a:rPr lang="en-US" sz="2600" dirty="0">
                <a:latin typeface="Verdana" panose="020B0604030504040204" pitchFamily="34" charset="0"/>
                <a:ea typeface="Verdana" panose="020B0604030504040204" pitchFamily="34" charset="0"/>
                <a:cs typeface="Calibri"/>
              </a:rPr>
              <a:t>that</a:t>
            </a:r>
            <a:r>
              <a:rPr lang="en-US" sz="2600" spc="55" dirty="0">
                <a:latin typeface="Verdana" panose="020B0604030504040204" pitchFamily="34" charset="0"/>
                <a:ea typeface="Verdana" panose="020B0604030504040204" pitchFamily="34" charset="0"/>
                <a:cs typeface="Calibri"/>
              </a:rPr>
              <a:t> </a:t>
            </a:r>
            <a:r>
              <a:rPr lang="en-US" sz="2600" dirty="0">
                <a:latin typeface="Verdana" panose="020B0604030504040204" pitchFamily="34" charset="0"/>
                <a:ea typeface="Verdana" panose="020B0604030504040204" pitchFamily="34" charset="0"/>
                <a:cs typeface="Calibri"/>
              </a:rPr>
              <a:t>were</a:t>
            </a:r>
            <a:r>
              <a:rPr lang="en-US" sz="2600" spc="45" dirty="0">
                <a:latin typeface="Verdana" panose="020B0604030504040204" pitchFamily="34" charset="0"/>
                <a:ea typeface="Verdana" panose="020B0604030504040204" pitchFamily="34" charset="0"/>
                <a:cs typeface="Calibri"/>
              </a:rPr>
              <a:t> </a:t>
            </a:r>
            <a:r>
              <a:rPr lang="en-US" sz="2600" spc="-25" dirty="0">
                <a:latin typeface="Verdana" panose="020B0604030504040204" pitchFamily="34" charset="0"/>
                <a:ea typeface="Verdana" panose="020B0604030504040204" pitchFamily="34" charset="0"/>
                <a:cs typeface="Calibri"/>
              </a:rPr>
              <a:t>not </a:t>
            </a:r>
            <a:r>
              <a:rPr lang="en-US" sz="2600" spc="60" dirty="0">
                <a:latin typeface="Verdana" panose="020B0604030504040204" pitchFamily="34" charset="0"/>
                <a:ea typeface="Verdana" panose="020B0604030504040204" pitchFamily="34" charset="0"/>
                <a:cs typeface="Calibri"/>
              </a:rPr>
              <a:t>delivered</a:t>
            </a:r>
            <a:r>
              <a:rPr lang="en-US" sz="2600" spc="40" dirty="0">
                <a:latin typeface="Verdana" panose="020B0604030504040204" pitchFamily="34" charset="0"/>
                <a:ea typeface="Verdana" panose="020B0604030504040204" pitchFamily="34" charset="0"/>
                <a:cs typeface="Calibri"/>
              </a:rPr>
              <a:t> </a:t>
            </a:r>
            <a:r>
              <a:rPr lang="en-US" sz="2600" spc="50" dirty="0">
                <a:latin typeface="Verdana" panose="020B0604030504040204" pitchFamily="34" charset="0"/>
                <a:ea typeface="Verdana" panose="020B0604030504040204" pitchFamily="34" charset="0"/>
                <a:cs typeface="Calibri"/>
              </a:rPr>
              <a:t>or</a:t>
            </a:r>
            <a:r>
              <a:rPr lang="en-US" sz="2600" spc="35" dirty="0">
                <a:latin typeface="Verdana" panose="020B0604030504040204" pitchFamily="34" charset="0"/>
                <a:ea typeface="Verdana" panose="020B0604030504040204" pitchFamily="34" charset="0"/>
                <a:cs typeface="Calibri"/>
              </a:rPr>
              <a:t> </a:t>
            </a:r>
            <a:r>
              <a:rPr lang="en-US" sz="2600" spc="45" dirty="0">
                <a:latin typeface="Verdana" panose="020B0604030504040204" pitchFamily="34" charset="0"/>
                <a:ea typeface="Verdana" panose="020B0604030504040204" pitchFamily="34" charset="0"/>
                <a:cs typeface="Calibri"/>
              </a:rPr>
              <a:t>rendered.</a:t>
            </a:r>
            <a:endParaRPr lang="en-US" sz="2600" dirty="0">
              <a:latin typeface="Verdana" panose="020B0604030504040204" pitchFamily="34" charset="0"/>
              <a:ea typeface="Verdana" panose="020B0604030504040204" pitchFamily="34" charset="0"/>
              <a:cs typeface="Calibri"/>
            </a:endParaRPr>
          </a:p>
          <a:p>
            <a:pPr marL="469900" marR="196215" indent="-457200">
              <a:lnSpc>
                <a:spcPct val="100000"/>
              </a:lnSpc>
              <a:spcBef>
                <a:spcPts val="1019"/>
              </a:spcBef>
              <a:buFont typeface="Wingdings" panose="05000000000000000000" pitchFamily="2" charset="2"/>
              <a:buChar char="§"/>
              <a:tabLst>
                <a:tab pos="241300" algn="l"/>
              </a:tabLst>
            </a:pPr>
            <a:r>
              <a:rPr lang="en-US" sz="2600" spc="65" dirty="0">
                <a:latin typeface="Verdana" panose="020B0604030504040204" pitchFamily="34" charset="0"/>
                <a:ea typeface="Verdana" panose="020B0604030504040204" pitchFamily="34" charset="0"/>
                <a:cs typeface="Calibri"/>
              </a:rPr>
              <a:t>Billing</a:t>
            </a:r>
            <a:r>
              <a:rPr lang="en-US" sz="2600" spc="90" dirty="0">
                <a:latin typeface="Verdana" panose="020B0604030504040204" pitchFamily="34" charset="0"/>
                <a:ea typeface="Verdana" panose="020B0604030504040204" pitchFamily="34" charset="0"/>
                <a:cs typeface="Calibri"/>
              </a:rPr>
              <a:t> </a:t>
            </a:r>
            <a:r>
              <a:rPr lang="en-US" sz="2600" dirty="0">
                <a:latin typeface="Verdana" panose="020B0604030504040204" pitchFamily="34" charset="0"/>
                <a:ea typeface="Verdana" panose="020B0604030504040204" pitchFamily="34" charset="0"/>
                <a:cs typeface="Calibri"/>
              </a:rPr>
              <a:t>for</a:t>
            </a:r>
            <a:r>
              <a:rPr lang="en-US" sz="2600" spc="105" dirty="0">
                <a:latin typeface="Verdana" panose="020B0604030504040204" pitchFamily="34" charset="0"/>
                <a:ea typeface="Verdana" panose="020B0604030504040204" pitchFamily="34" charset="0"/>
                <a:cs typeface="Calibri"/>
              </a:rPr>
              <a:t> </a:t>
            </a:r>
            <a:r>
              <a:rPr lang="en-US" sz="2600" dirty="0">
                <a:latin typeface="Verdana" panose="020B0604030504040204" pitchFamily="34" charset="0"/>
                <a:ea typeface="Verdana" panose="020B0604030504040204" pitchFamily="34" charset="0"/>
                <a:cs typeface="Calibri"/>
              </a:rPr>
              <a:t>work</a:t>
            </a:r>
            <a:r>
              <a:rPr lang="en-US" sz="2600" spc="100" dirty="0">
                <a:latin typeface="Verdana" panose="020B0604030504040204" pitchFamily="34" charset="0"/>
                <a:ea typeface="Verdana" panose="020B0604030504040204" pitchFamily="34" charset="0"/>
                <a:cs typeface="Calibri"/>
              </a:rPr>
              <a:t> </a:t>
            </a:r>
            <a:r>
              <a:rPr lang="en-US" sz="2600" dirty="0">
                <a:latin typeface="Verdana" panose="020B0604030504040204" pitchFamily="34" charset="0"/>
                <a:ea typeface="Verdana" panose="020B0604030504040204" pitchFamily="34" charset="0"/>
                <a:cs typeface="Calibri"/>
              </a:rPr>
              <a:t>that</a:t>
            </a:r>
            <a:r>
              <a:rPr lang="en-US" sz="2600" spc="114" dirty="0">
                <a:latin typeface="Verdana" panose="020B0604030504040204" pitchFamily="34" charset="0"/>
                <a:ea typeface="Verdana" panose="020B0604030504040204" pitchFamily="34" charset="0"/>
                <a:cs typeface="Calibri"/>
              </a:rPr>
              <a:t> </a:t>
            </a:r>
            <a:r>
              <a:rPr lang="en-US" sz="2600" dirty="0">
                <a:latin typeface="Verdana" panose="020B0604030504040204" pitchFamily="34" charset="0"/>
                <a:ea typeface="Verdana" panose="020B0604030504040204" pitchFamily="34" charset="0"/>
                <a:cs typeface="Calibri"/>
              </a:rPr>
              <a:t>was</a:t>
            </a:r>
            <a:r>
              <a:rPr lang="en-US" sz="2600" spc="90" dirty="0">
                <a:latin typeface="Verdana" panose="020B0604030504040204" pitchFamily="34" charset="0"/>
                <a:ea typeface="Verdana" panose="020B0604030504040204" pitchFamily="34" charset="0"/>
                <a:cs typeface="Calibri"/>
              </a:rPr>
              <a:t> </a:t>
            </a:r>
            <a:r>
              <a:rPr lang="en-US" sz="2600" dirty="0">
                <a:latin typeface="Verdana" panose="020B0604030504040204" pitchFamily="34" charset="0"/>
                <a:ea typeface="Verdana" panose="020B0604030504040204" pitchFamily="34" charset="0"/>
                <a:cs typeface="Calibri"/>
              </a:rPr>
              <a:t>not</a:t>
            </a:r>
            <a:r>
              <a:rPr lang="en-US" sz="2600" spc="100" dirty="0">
                <a:latin typeface="Verdana" panose="020B0604030504040204" pitchFamily="34" charset="0"/>
                <a:ea typeface="Verdana" panose="020B0604030504040204" pitchFamily="34" charset="0"/>
                <a:cs typeface="Calibri"/>
              </a:rPr>
              <a:t> </a:t>
            </a:r>
            <a:r>
              <a:rPr lang="en-US" sz="2600" spc="45" dirty="0">
                <a:latin typeface="Verdana" panose="020B0604030504040204" pitchFamily="34" charset="0"/>
                <a:ea typeface="Verdana" panose="020B0604030504040204" pitchFamily="34" charset="0"/>
                <a:cs typeface="Calibri"/>
              </a:rPr>
              <a:t>performed.</a:t>
            </a:r>
            <a:endParaRPr lang="en-US" sz="2600" dirty="0">
              <a:latin typeface="Verdana" panose="020B0604030504040204" pitchFamily="34" charset="0"/>
              <a:ea typeface="Verdana" panose="020B0604030504040204" pitchFamily="34" charset="0"/>
              <a:cs typeface="Calibri"/>
            </a:endParaRPr>
          </a:p>
          <a:p>
            <a:pPr marL="469900" marR="264795" indent="-457200">
              <a:lnSpc>
                <a:spcPct val="100000"/>
              </a:lnSpc>
              <a:spcBef>
                <a:spcPts val="1019"/>
              </a:spcBef>
              <a:buFont typeface="Wingdings" panose="05000000000000000000" pitchFamily="2" charset="2"/>
              <a:buChar char="§"/>
              <a:tabLst>
                <a:tab pos="241300" algn="l"/>
              </a:tabLst>
            </a:pPr>
            <a:r>
              <a:rPr lang="en-US" sz="2600" spc="90" dirty="0">
                <a:latin typeface="Verdana" panose="020B0604030504040204" pitchFamily="34" charset="0"/>
                <a:ea typeface="Verdana" panose="020B0604030504040204" pitchFamily="34" charset="0"/>
                <a:cs typeface="Calibri"/>
              </a:rPr>
              <a:t>Forging</a:t>
            </a:r>
            <a:r>
              <a:rPr lang="en-US" sz="2600" spc="105" dirty="0">
                <a:latin typeface="Verdana" panose="020B0604030504040204" pitchFamily="34" charset="0"/>
                <a:ea typeface="Verdana" panose="020B0604030504040204" pitchFamily="34" charset="0"/>
                <a:cs typeface="Calibri"/>
              </a:rPr>
              <a:t> </a:t>
            </a:r>
            <a:r>
              <a:rPr lang="en-US" sz="2600" spc="10" dirty="0">
                <a:latin typeface="Verdana" panose="020B0604030504040204" pitchFamily="34" charset="0"/>
                <a:ea typeface="Verdana" panose="020B0604030504040204" pitchFamily="34" charset="0"/>
                <a:cs typeface="Calibri"/>
              </a:rPr>
              <a:t>participant</a:t>
            </a:r>
            <a:r>
              <a:rPr lang="en-US" sz="2600" spc="120" dirty="0">
                <a:latin typeface="Verdana" panose="020B0604030504040204" pitchFamily="34" charset="0"/>
                <a:ea typeface="Verdana" panose="020B0604030504040204" pitchFamily="34" charset="0"/>
                <a:cs typeface="Calibri"/>
              </a:rPr>
              <a:t> </a:t>
            </a:r>
            <a:r>
              <a:rPr lang="en-US" sz="2600" spc="50" dirty="0">
                <a:latin typeface="Verdana" panose="020B0604030504040204" pitchFamily="34" charset="0"/>
                <a:ea typeface="Verdana" panose="020B0604030504040204" pitchFamily="34" charset="0"/>
                <a:cs typeface="Calibri"/>
              </a:rPr>
              <a:t>signatures</a:t>
            </a:r>
            <a:r>
              <a:rPr lang="en-US" sz="2600" spc="135" dirty="0">
                <a:latin typeface="Verdana" panose="020B0604030504040204" pitchFamily="34" charset="0"/>
                <a:ea typeface="Verdana" panose="020B0604030504040204" pitchFamily="34" charset="0"/>
                <a:cs typeface="Calibri"/>
              </a:rPr>
              <a:t> </a:t>
            </a:r>
            <a:r>
              <a:rPr lang="en-US" sz="2600" spc="50" dirty="0">
                <a:latin typeface="Verdana" panose="020B0604030504040204" pitchFamily="34" charset="0"/>
                <a:ea typeface="Verdana" panose="020B0604030504040204" pitchFamily="34" charset="0"/>
                <a:cs typeface="Calibri"/>
              </a:rPr>
              <a:t>or</a:t>
            </a:r>
            <a:r>
              <a:rPr lang="en-US" sz="2600" spc="70" dirty="0">
                <a:latin typeface="Verdana" panose="020B0604030504040204" pitchFamily="34" charset="0"/>
                <a:ea typeface="Verdana" panose="020B0604030504040204" pitchFamily="34" charset="0"/>
                <a:cs typeface="Calibri"/>
              </a:rPr>
              <a:t> </a:t>
            </a:r>
            <a:r>
              <a:rPr lang="en-US" sz="2600" spc="90" dirty="0">
                <a:latin typeface="Verdana" panose="020B0604030504040204" pitchFamily="34" charset="0"/>
                <a:ea typeface="Verdana" panose="020B0604030504040204" pitchFamily="34" charset="0"/>
                <a:cs typeface="Calibri"/>
              </a:rPr>
              <a:t>signing</a:t>
            </a:r>
            <a:r>
              <a:rPr lang="en-US" sz="2600" spc="130" dirty="0">
                <a:latin typeface="Verdana" panose="020B0604030504040204" pitchFamily="34" charset="0"/>
                <a:ea typeface="Verdana" panose="020B0604030504040204" pitchFamily="34" charset="0"/>
                <a:cs typeface="Calibri"/>
              </a:rPr>
              <a:t> </a:t>
            </a:r>
            <a:r>
              <a:rPr lang="en-US" sz="2600" spc="-25" dirty="0">
                <a:latin typeface="Verdana" panose="020B0604030504040204" pitchFamily="34" charset="0"/>
                <a:ea typeface="Verdana" panose="020B0604030504040204" pitchFamily="34" charset="0"/>
                <a:cs typeface="Calibri"/>
              </a:rPr>
              <a:t>for </a:t>
            </a:r>
            <a:r>
              <a:rPr lang="en-US" sz="2600" spc="10" dirty="0">
                <a:latin typeface="Verdana" panose="020B0604030504040204" pitchFamily="34" charset="0"/>
                <a:ea typeface="Verdana" panose="020B0604030504040204" pitchFamily="34" charset="0"/>
                <a:cs typeface="Calibri"/>
              </a:rPr>
              <a:t>participants</a:t>
            </a:r>
            <a:r>
              <a:rPr lang="en-US" sz="2600" spc="260" dirty="0">
                <a:latin typeface="Verdana" panose="020B0604030504040204" pitchFamily="34" charset="0"/>
                <a:ea typeface="Verdana" panose="020B0604030504040204" pitchFamily="34" charset="0"/>
                <a:cs typeface="Calibri"/>
              </a:rPr>
              <a:t> </a:t>
            </a:r>
            <a:r>
              <a:rPr lang="en-US" sz="2600" spc="85" dirty="0">
                <a:latin typeface="Verdana" panose="020B0604030504040204" pitchFamily="34" charset="0"/>
                <a:ea typeface="Verdana" panose="020B0604030504040204" pitchFamily="34" charset="0"/>
                <a:cs typeface="Calibri"/>
              </a:rPr>
              <a:t>on</a:t>
            </a:r>
            <a:r>
              <a:rPr lang="en-US" sz="2600" spc="175" dirty="0">
                <a:latin typeface="Verdana" panose="020B0604030504040204" pitchFamily="34" charset="0"/>
                <a:ea typeface="Verdana" panose="020B0604030504040204" pitchFamily="34" charset="0"/>
                <a:cs typeface="Calibri"/>
              </a:rPr>
              <a:t> </a:t>
            </a:r>
            <a:r>
              <a:rPr lang="en-US" sz="2600" spc="35" dirty="0">
                <a:latin typeface="Verdana" panose="020B0604030504040204" pitchFamily="34" charset="0"/>
                <a:ea typeface="Verdana" panose="020B0604030504040204" pitchFamily="34" charset="0"/>
                <a:cs typeface="Calibri"/>
              </a:rPr>
              <a:t>timecards.</a:t>
            </a:r>
          </a:p>
          <a:p>
            <a:pPr marL="469900" marR="264795" indent="-457200">
              <a:lnSpc>
                <a:spcPct val="100000"/>
              </a:lnSpc>
              <a:spcBef>
                <a:spcPts val="1019"/>
              </a:spcBef>
              <a:buFont typeface="Wingdings" panose="05000000000000000000" pitchFamily="2" charset="2"/>
              <a:buChar char="§"/>
              <a:tabLst>
                <a:tab pos="241300" algn="l"/>
              </a:tabLst>
            </a:pPr>
            <a:r>
              <a:rPr lang="en-US" sz="2600" spc="60" dirty="0">
                <a:latin typeface="Verdana" panose="020B0604030504040204" pitchFamily="34" charset="0"/>
                <a:ea typeface="Verdana" panose="020B0604030504040204" pitchFamily="34" charset="0"/>
                <a:cs typeface="Calibri"/>
              </a:rPr>
              <a:t>Submitting</a:t>
            </a:r>
            <a:r>
              <a:rPr lang="en-US" sz="2600" spc="105" dirty="0">
                <a:latin typeface="Verdana" panose="020B0604030504040204" pitchFamily="34" charset="0"/>
                <a:ea typeface="Verdana" panose="020B0604030504040204" pitchFamily="34" charset="0"/>
                <a:cs typeface="Calibri"/>
              </a:rPr>
              <a:t> </a:t>
            </a:r>
            <a:r>
              <a:rPr lang="en-US" sz="2600" dirty="0">
                <a:latin typeface="Verdana" panose="020B0604030504040204" pitchFamily="34" charset="0"/>
                <a:ea typeface="Verdana" panose="020B0604030504040204" pitchFamily="34" charset="0"/>
                <a:cs typeface="Calibri"/>
              </a:rPr>
              <a:t>false</a:t>
            </a:r>
            <a:r>
              <a:rPr lang="en-US" sz="2600" spc="65" dirty="0">
                <a:latin typeface="Verdana" panose="020B0604030504040204" pitchFamily="34" charset="0"/>
                <a:ea typeface="Verdana" panose="020B0604030504040204" pitchFamily="34" charset="0"/>
                <a:cs typeface="Calibri"/>
              </a:rPr>
              <a:t> </a:t>
            </a:r>
            <a:r>
              <a:rPr lang="en-US" sz="2600" spc="50" dirty="0">
                <a:latin typeface="Verdana" panose="020B0604030504040204" pitchFamily="34" charset="0"/>
                <a:ea typeface="Verdana" panose="020B0604030504040204" pitchFamily="34" charset="0"/>
                <a:cs typeface="Calibri"/>
              </a:rPr>
              <a:t>service</a:t>
            </a:r>
            <a:r>
              <a:rPr lang="en-US" sz="2600" spc="65" dirty="0">
                <a:latin typeface="Verdana" panose="020B0604030504040204" pitchFamily="34" charset="0"/>
                <a:ea typeface="Verdana" panose="020B0604030504040204" pitchFamily="34" charset="0"/>
                <a:cs typeface="Calibri"/>
              </a:rPr>
              <a:t> </a:t>
            </a:r>
            <a:r>
              <a:rPr lang="en-US" sz="2600" spc="60" dirty="0">
                <a:latin typeface="Verdana" panose="020B0604030504040204" pitchFamily="34" charset="0"/>
                <a:ea typeface="Verdana" panose="020B0604030504040204" pitchFamily="34" charset="0"/>
                <a:cs typeface="Calibri"/>
              </a:rPr>
              <a:t>records</a:t>
            </a:r>
            <a:r>
              <a:rPr lang="en-US" sz="2600" spc="55" dirty="0">
                <a:latin typeface="Verdana" panose="020B0604030504040204" pitchFamily="34" charset="0"/>
                <a:ea typeface="Verdana" panose="020B0604030504040204" pitchFamily="34" charset="0"/>
                <a:cs typeface="Calibri"/>
              </a:rPr>
              <a:t> </a:t>
            </a:r>
            <a:r>
              <a:rPr lang="en-US" sz="2600" spc="70" dirty="0">
                <a:latin typeface="Verdana" panose="020B0604030504040204" pitchFamily="34" charset="0"/>
                <a:ea typeface="Verdana" panose="020B0604030504040204" pitchFamily="34" charset="0"/>
                <a:cs typeface="Calibri"/>
              </a:rPr>
              <a:t>such</a:t>
            </a:r>
            <a:r>
              <a:rPr lang="en-US" sz="2600" spc="75" dirty="0">
                <a:latin typeface="Verdana" panose="020B0604030504040204" pitchFamily="34" charset="0"/>
                <a:ea typeface="Verdana" panose="020B0604030504040204" pitchFamily="34" charset="0"/>
                <a:cs typeface="Calibri"/>
              </a:rPr>
              <a:t> </a:t>
            </a:r>
            <a:r>
              <a:rPr lang="en-US" sz="2600" spc="70" dirty="0">
                <a:latin typeface="Verdana" panose="020B0604030504040204" pitchFamily="34" charset="0"/>
                <a:ea typeface="Verdana" panose="020B0604030504040204" pitchFamily="34" charset="0"/>
                <a:cs typeface="Calibri"/>
              </a:rPr>
              <a:t>as</a:t>
            </a:r>
            <a:r>
              <a:rPr lang="en-US" sz="2600" spc="40" dirty="0">
                <a:latin typeface="Verdana" panose="020B0604030504040204" pitchFamily="34" charset="0"/>
                <a:ea typeface="Verdana" panose="020B0604030504040204" pitchFamily="34" charset="0"/>
                <a:cs typeface="Calibri"/>
              </a:rPr>
              <a:t> </a:t>
            </a:r>
            <a:r>
              <a:rPr lang="en-US" sz="2600" spc="-20" dirty="0">
                <a:latin typeface="Verdana" panose="020B0604030504040204" pitchFamily="34" charset="0"/>
                <a:ea typeface="Verdana" panose="020B0604030504040204" pitchFamily="34" charset="0"/>
                <a:cs typeface="Calibri"/>
              </a:rPr>
              <a:t>time </a:t>
            </a:r>
            <a:r>
              <a:rPr lang="en-US" sz="2600" spc="50" dirty="0">
                <a:latin typeface="Verdana" panose="020B0604030504040204" pitchFamily="34" charset="0"/>
                <a:ea typeface="Verdana" panose="020B0604030504040204" pitchFamily="34" charset="0"/>
                <a:cs typeface="Calibri"/>
              </a:rPr>
              <a:t>sheets</a:t>
            </a:r>
            <a:r>
              <a:rPr lang="en-US" sz="2600" spc="114" dirty="0">
                <a:latin typeface="Verdana" panose="020B0604030504040204" pitchFamily="34" charset="0"/>
                <a:ea typeface="Verdana" panose="020B0604030504040204" pitchFamily="34" charset="0"/>
                <a:cs typeface="Calibri"/>
              </a:rPr>
              <a:t> </a:t>
            </a:r>
            <a:r>
              <a:rPr lang="en-US" sz="2600" spc="60" dirty="0">
                <a:latin typeface="Verdana" panose="020B0604030504040204" pitchFamily="34" charset="0"/>
                <a:ea typeface="Verdana" panose="020B0604030504040204" pitchFamily="34" charset="0"/>
                <a:cs typeface="Calibri"/>
              </a:rPr>
              <a:t>when</a:t>
            </a:r>
            <a:r>
              <a:rPr lang="en-US" sz="2600" spc="114" dirty="0">
                <a:latin typeface="Verdana" panose="020B0604030504040204" pitchFamily="34" charset="0"/>
                <a:ea typeface="Verdana" panose="020B0604030504040204" pitchFamily="34" charset="0"/>
                <a:cs typeface="Calibri"/>
              </a:rPr>
              <a:t> </a:t>
            </a:r>
            <a:r>
              <a:rPr lang="en-US" sz="2600" dirty="0">
                <a:latin typeface="Verdana" panose="020B0604030504040204" pitchFamily="34" charset="0"/>
                <a:ea typeface="Verdana" panose="020B0604030504040204" pitchFamily="34" charset="0"/>
                <a:cs typeface="Calibri"/>
              </a:rPr>
              <a:t>work</a:t>
            </a:r>
            <a:r>
              <a:rPr lang="en-US" sz="2600" spc="95" dirty="0">
                <a:latin typeface="Verdana" panose="020B0604030504040204" pitchFamily="34" charset="0"/>
                <a:ea typeface="Verdana" panose="020B0604030504040204" pitchFamily="34" charset="0"/>
                <a:cs typeface="Calibri"/>
              </a:rPr>
              <a:t> </a:t>
            </a:r>
            <a:r>
              <a:rPr lang="en-US" sz="2600" dirty="0">
                <a:latin typeface="Verdana" panose="020B0604030504040204" pitchFamily="34" charset="0"/>
                <a:ea typeface="Verdana" panose="020B0604030504040204" pitchFamily="34" charset="0"/>
                <a:cs typeface="Calibri"/>
              </a:rPr>
              <a:t>was</a:t>
            </a:r>
            <a:r>
              <a:rPr lang="en-US" sz="2600" spc="110" dirty="0">
                <a:latin typeface="Verdana" panose="020B0604030504040204" pitchFamily="34" charset="0"/>
                <a:ea typeface="Verdana" panose="020B0604030504040204" pitchFamily="34" charset="0"/>
                <a:cs typeface="Calibri"/>
              </a:rPr>
              <a:t> </a:t>
            </a:r>
            <a:r>
              <a:rPr lang="en-US" sz="2600" dirty="0">
                <a:latin typeface="Verdana" panose="020B0604030504040204" pitchFamily="34" charset="0"/>
                <a:ea typeface="Verdana" panose="020B0604030504040204" pitchFamily="34" charset="0"/>
                <a:cs typeface="Calibri"/>
              </a:rPr>
              <a:t>not</a:t>
            </a:r>
            <a:r>
              <a:rPr lang="en-US" sz="2600" spc="100" dirty="0">
                <a:latin typeface="Verdana" panose="020B0604030504040204" pitchFamily="34" charset="0"/>
                <a:ea typeface="Verdana" panose="020B0604030504040204" pitchFamily="34" charset="0"/>
                <a:cs typeface="Calibri"/>
              </a:rPr>
              <a:t> </a:t>
            </a:r>
            <a:r>
              <a:rPr lang="en-US" sz="2600" spc="60" dirty="0">
                <a:latin typeface="Verdana" panose="020B0604030504040204" pitchFamily="34" charset="0"/>
                <a:ea typeface="Verdana" panose="020B0604030504040204" pitchFamily="34" charset="0"/>
                <a:cs typeface="Calibri"/>
              </a:rPr>
              <a:t>completed.</a:t>
            </a:r>
          </a:p>
          <a:p>
            <a:pPr marL="12700" marR="264795" indent="0">
              <a:lnSpc>
                <a:spcPct val="100000"/>
              </a:lnSpc>
              <a:spcBef>
                <a:spcPts val="1019"/>
              </a:spcBef>
              <a:buNone/>
              <a:tabLst>
                <a:tab pos="241300" algn="l"/>
              </a:tabLst>
            </a:pPr>
            <a:endParaRPr lang="en-US" sz="2600" dirty="0">
              <a:latin typeface="Verdana" panose="020B0604030504040204" pitchFamily="34" charset="0"/>
              <a:ea typeface="Verdana" panose="020B0604030504040204" pitchFamily="34" charset="0"/>
            </a:endParaRPr>
          </a:p>
          <a:p>
            <a:pPr marL="12700" marR="264795" indent="0">
              <a:lnSpc>
                <a:spcPct val="100000"/>
              </a:lnSpc>
              <a:spcBef>
                <a:spcPts val="1019"/>
              </a:spcBef>
              <a:buNone/>
              <a:tabLst>
                <a:tab pos="241300" algn="l"/>
              </a:tabLst>
            </a:pPr>
            <a:r>
              <a:rPr lang="en-US" sz="2600" dirty="0">
                <a:latin typeface="Verdana" panose="020B0604030504040204" pitchFamily="34" charset="0"/>
                <a:ea typeface="Verdana" panose="020B0604030504040204" pitchFamily="34" charset="0"/>
              </a:rPr>
              <a:t>Program Participant Fraud can include:</a:t>
            </a:r>
          </a:p>
          <a:p>
            <a:pPr lvl="1">
              <a:buFont typeface="Wingdings" panose="05000000000000000000" pitchFamily="2" charset="2"/>
              <a:buChar char="§"/>
            </a:pPr>
            <a:r>
              <a:rPr lang="en-US" dirty="0">
                <a:latin typeface="Verdana" panose="020B0604030504040204" pitchFamily="34" charset="0"/>
                <a:ea typeface="Verdana" panose="020B0604030504040204" pitchFamily="34" charset="0"/>
              </a:rPr>
              <a:t>Card sharing or loaning/using another person’s insurance card</a:t>
            </a:r>
          </a:p>
          <a:p>
            <a:pPr lvl="1">
              <a:buFont typeface="Wingdings" panose="05000000000000000000" pitchFamily="2" charset="2"/>
              <a:buChar char="§"/>
            </a:pPr>
            <a:r>
              <a:rPr lang="en-US" dirty="0">
                <a:latin typeface="Verdana" panose="020B0604030504040204" pitchFamily="34" charset="0"/>
                <a:ea typeface="Verdana" panose="020B0604030504040204" pitchFamily="34" charset="0"/>
              </a:rPr>
              <a:t>Obtaining prescriptions under false pretense</a:t>
            </a:r>
          </a:p>
          <a:p>
            <a:pPr lvl="1">
              <a:buFont typeface="Wingdings" panose="05000000000000000000" pitchFamily="2" charset="2"/>
              <a:buChar char="§"/>
            </a:pPr>
            <a:r>
              <a:rPr lang="en-US" dirty="0">
                <a:latin typeface="Verdana" panose="020B0604030504040204" pitchFamily="34" charset="0"/>
                <a:ea typeface="Verdana" panose="020B0604030504040204" pitchFamily="34" charset="0"/>
              </a:rPr>
              <a:t>Forging or selling prescription drugs</a:t>
            </a:r>
          </a:p>
          <a:p>
            <a:pPr lvl="1">
              <a:buFont typeface="Wingdings" panose="05000000000000000000" pitchFamily="2" charset="2"/>
              <a:buChar char="§"/>
            </a:pPr>
            <a:r>
              <a:rPr lang="en-US" dirty="0">
                <a:latin typeface="Verdana" panose="020B0604030504040204" pitchFamily="34" charset="0"/>
                <a:ea typeface="Verdana" panose="020B0604030504040204" pitchFamily="34" charset="0"/>
              </a:rPr>
              <a:t>Providing false information for the purpose of obtaining benefits</a:t>
            </a:r>
          </a:p>
          <a:p>
            <a:pPr lvl="1">
              <a:buFont typeface="Wingdings" panose="05000000000000000000" pitchFamily="2" charset="2"/>
              <a:buChar char="§"/>
            </a:pPr>
            <a:r>
              <a:rPr lang="en-US" dirty="0">
                <a:latin typeface="Verdana" panose="020B0604030504040204" pitchFamily="34" charset="0"/>
                <a:ea typeface="Verdana" panose="020B0604030504040204" pitchFamily="34" charset="0"/>
              </a:rPr>
              <a:t>Misrepresenting a medical condition</a:t>
            </a:r>
          </a:p>
          <a:p>
            <a:pPr marL="241300" marR="264795" indent="-228600">
              <a:lnSpc>
                <a:spcPct val="100000"/>
              </a:lnSpc>
              <a:spcBef>
                <a:spcPts val="1019"/>
              </a:spcBef>
              <a:buFont typeface="Arial"/>
              <a:buChar char="•"/>
              <a:tabLst>
                <a:tab pos="241300" algn="l"/>
              </a:tabLst>
            </a:pPr>
            <a:endParaRPr lang="en-US" sz="2800" dirty="0">
              <a:latin typeface="Calibri"/>
              <a:cs typeface="Calibri"/>
            </a:endParaRPr>
          </a:p>
          <a:p>
            <a:pPr marL="240665" indent="-227965">
              <a:lnSpc>
                <a:spcPts val="1825"/>
              </a:lnSpc>
              <a:spcBef>
                <a:spcPts val="790"/>
              </a:spcBef>
              <a:buFont typeface="Arial"/>
              <a:buChar char="•"/>
              <a:tabLst>
                <a:tab pos="240665" algn="l"/>
              </a:tabLst>
            </a:pPr>
            <a:endParaRPr lang="en-US" sz="2800" dirty="0">
              <a:latin typeface="Calibri"/>
              <a:cs typeface="Calibri"/>
            </a:endParaRPr>
          </a:p>
          <a:p>
            <a:endParaRPr lang="en-US" dirty="0"/>
          </a:p>
        </p:txBody>
      </p:sp>
    </p:spTree>
    <p:extLst>
      <p:ext uri="{BB962C8B-B14F-4D97-AF65-F5344CB8AC3E}">
        <p14:creationId xmlns:p14="http://schemas.microsoft.com/office/powerpoint/2010/main" val="33351942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06B751-AC84-266D-EC80-C87D1BABF835}"/>
              </a:ext>
            </a:extLst>
          </p:cNvPr>
          <p:cNvSpPr>
            <a:spLocks noGrp="1"/>
          </p:cNvSpPr>
          <p:nvPr>
            <p:ph type="title"/>
          </p:nvPr>
        </p:nvSpPr>
        <p:spPr/>
        <p:txBody>
          <a:bodyPr>
            <a:normAutofit/>
          </a:bodyPr>
          <a:lstStyle/>
          <a:p>
            <a:r>
              <a:rPr lang="en-US" sz="3600" dirty="0">
                <a:solidFill>
                  <a:srgbClr val="306EBF"/>
                </a:solidFill>
              </a:rPr>
              <a:t>Waste Examples</a:t>
            </a:r>
          </a:p>
        </p:txBody>
      </p:sp>
      <p:sp>
        <p:nvSpPr>
          <p:cNvPr id="3" name="Slide Number Placeholder 2">
            <a:extLst>
              <a:ext uri="{FF2B5EF4-FFF2-40B4-BE49-F238E27FC236}">
                <a16:creationId xmlns:a16="http://schemas.microsoft.com/office/drawing/2014/main" id="{C4CD8780-4344-D318-611B-D0DC40229A5D}"/>
              </a:ext>
            </a:extLst>
          </p:cNvPr>
          <p:cNvSpPr>
            <a:spLocks noGrp="1"/>
          </p:cNvSpPr>
          <p:nvPr>
            <p:ph type="sldNum" sz="quarter" idx="10"/>
          </p:nvPr>
        </p:nvSpPr>
        <p:spPr/>
        <p:txBody>
          <a:bodyPr/>
          <a:lstStyle/>
          <a:p>
            <a:fld id="{5BE91292-EE6A-4C39-A28D-BC2A9A8B6E5D}" type="slidenum">
              <a:rPr lang="en-US" smtClean="0"/>
              <a:pPr/>
              <a:t>9</a:t>
            </a:fld>
            <a:endParaRPr lang="en-US" dirty="0"/>
          </a:p>
        </p:txBody>
      </p:sp>
      <p:sp>
        <p:nvSpPr>
          <p:cNvPr id="4" name="Content Placeholder 3">
            <a:extLst>
              <a:ext uri="{FF2B5EF4-FFF2-40B4-BE49-F238E27FC236}">
                <a16:creationId xmlns:a16="http://schemas.microsoft.com/office/drawing/2014/main" id="{21D3C8E7-42E1-586B-4C5E-883820FE4F4F}"/>
              </a:ext>
            </a:extLst>
          </p:cNvPr>
          <p:cNvSpPr>
            <a:spLocks noGrp="1"/>
          </p:cNvSpPr>
          <p:nvPr>
            <p:ph idx="1"/>
          </p:nvPr>
        </p:nvSpPr>
        <p:spPr>
          <a:xfrm>
            <a:off x="838200" y="1690688"/>
            <a:ext cx="10515601" cy="3894852"/>
          </a:xfrm>
        </p:spPr>
        <p:txBody>
          <a:bodyPr>
            <a:normAutofit fontScale="92500"/>
          </a:bodyPr>
          <a:lstStyle/>
          <a:p>
            <a:pPr>
              <a:buFont typeface="Wingdings" panose="05000000000000000000" pitchFamily="2" charset="2"/>
              <a:buChar char="§"/>
            </a:pPr>
            <a:r>
              <a:rPr lang="en-US" sz="2200" dirty="0">
                <a:latin typeface="Verdana" panose="020B0604030504040204" pitchFamily="34" charset="0"/>
                <a:ea typeface="Verdana" panose="020B0604030504040204" pitchFamily="34" charset="0"/>
              </a:rPr>
              <a:t>Unnecessary or ineffective use of supplies or services.</a:t>
            </a:r>
          </a:p>
          <a:p>
            <a:pPr>
              <a:buFont typeface="Wingdings" panose="05000000000000000000" pitchFamily="2" charset="2"/>
              <a:buChar char="§"/>
            </a:pPr>
            <a:r>
              <a:rPr lang="en-US" sz="2200" dirty="0">
                <a:latin typeface="Verdana" panose="020B0604030504040204" pitchFamily="34" charset="0"/>
                <a:ea typeface="Verdana" panose="020B0604030504040204" pitchFamily="34" charset="0"/>
              </a:rPr>
              <a:t>Inaccurate claim data submission resulting in unnecessary rebilling or claims.</a:t>
            </a:r>
          </a:p>
          <a:p>
            <a:pPr>
              <a:buFont typeface="Wingdings" panose="05000000000000000000" pitchFamily="2" charset="2"/>
              <a:buChar char="§"/>
            </a:pPr>
            <a:endParaRPr lang="en-US" sz="2200" dirty="0">
              <a:latin typeface="Verdana" panose="020B0604030504040204" pitchFamily="34" charset="0"/>
              <a:ea typeface="Verdana" panose="020B0604030504040204" pitchFamily="34" charset="0"/>
            </a:endParaRPr>
          </a:p>
          <a:p>
            <a:endParaRPr lang="en-US" sz="3600" dirty="0">
              <a:solidFill>
                <a:srgbClr val="306EBF"/>
              </a:solidFill>
              <a:latin typeface="Verdana" panose="020B0604030504040204" pitchFamily="34" charset="0"/>
              <a:ea typeface="Verdana" panose="020B0604030504040204" pitchFamily="34" charset="0"/>
            </a:endParaRPr>
          </a:p>
          <a:p>
            <a:pPr marL="0" indent="0">
              <a:buNone/>
            </a:pPr>
            <a:r>
              <a:rPr lang="en-US" sz="3600" dirty="0">
                <a:solidFill>
                  <a:srgbClr val="306EBF"/>
                </a:solidFill>
                <a:latin typeface="Verdana" panose="020B0604030504040204" pitchFamily="34" charset="0"/>
                <a:ea typeface="Verdana" panose="020B0604030504040204" pitchFamily="34" charset="0"/>
              </a:rPr>
              <a:t>Abuse Examples</a:t>
            </a:r>
            <a:endParaRPr lang="en-US" sz="1900" dirty="0">
              <a:solidFill>
                <a:srgbClr val="306EBF"/>
              </a:solidFill>
              <a:latin typeface="Verdana" panose="020B0604030504040204" pitchFamily="34" charset="0"/>
              <a:ea typeface="Verdana" panose="020B0604030504040204" pitchFamily="34" charset="0"/>
            </a:endParaRPr>
          </a:p>
          <a:p>
            <a:pPr marL="0" indent="0">
              <a:buNone/>
            </a:pPr>
            <a:endParaRPr lang="en-US" sz="1900" dirty="0">
              <a:solidFill>
                <a:srgbClr val="306EBF"/>
              </a:solidFill>
              <a:latin typeface="Verdana" panose="020B0604030504040204" pitchFamily="34" charset="0"/>
              <a:ea typeface="Verdana" panose="020B0604030504040204" pitchFamily="34" charset="0"/>
            </a:endParaRPr>
          </a:p>
          <a:p>
            <a:pPr>
              <a:buFont typeface="Wingdings" panose="05000000000000000000" pitchFamily="2" charset="2"/>
              <a:buChar char="§"/>
            </a:pPr>
            <a:r>
              <a:rPr lang="en-US" sz="2200" dirty="0">
                <a:latin typeface="Verdana" panose="020B0604030504040204" pitchFamily="34" charset="0"/>
                <a:ea typeface="Verdana" panose="020B0604030504040204" pitchFamily="34" charset="0"/>
              </a:rPr>
              <a:t>Misrepresenting services resulting in unnecessary cost to Medicaid, improper payments, or overpayments</a:t>
            </a:r>
          </a:p>
          <a:p>
            <a:pPr>
              <a:buFont typeface="Wingdings" panose="05000000000000000000" pitchFamily="2" charset="2"/>
              <a:buChar char="§"/>
            </a:pPr>
            <a:r>
              <a:rPr lang="en-US" sz="2200" dirty="0">
                <a:latin typeface="Verdana" panose="020B0604030504040204" pitchFamily="34" charset="0"/>
                <a:ea typeface="Verdana" panose="020B0604030504040204" pitchFamily="34" charset="0"/>
              </a:rPr>
              <a:t>Providing medically unnecessary services.</a:t>
            </a:r>
          </a:p>
          <a:p>
            <a:pPr marL="0" indent="0">
              <a:buNone/>
            </a:pPr>
            <a:endParaRPr lang="en-US" sz="2200" dirty="0">
              <a:solidFill>
                <a:srgbClr val="306EBF"/>
              </a:solidFill>
              <a:latin typeface="Verdana" panose="020B0604030504040204" pitchFamily="34" charset="0"/>
              <a:ea typeface="Verdana" panose="020B0604030504040204" pitchFamily="34" charset="0"/>
            </a:endParaRPr>
          </a:p>
          <a:p>
            <a:endParaRPr lang="en-US" sz="2000" dirty="0">
              <a:latin typeface="Verdana" panose="020B0604030504040204" pitchFamily="34" charset="0"/>
              <a:ea typeface="Verdana" panose="020B0604030504040204" pitchFamily="34" charset="0"/>
            </a:endParaRPr>
          </a:p>
          <a:p>
            <a:endParaRPr lang="en-US" sz="2000" dirty="0">
              <a:latin typeface="Verdana" panose="020B0604030504040204" pitchFamily="34" charset="0"/>
              <a:ea typeface="Verdana" panose="020B0604030504040204" pitchFamily="34" charset="0"/>
            </a:endParaRPr>
          </a:p>
          <a:p>
            <a:endParaRPr lang="en-US" dirty="0"/>
          </a:p>
        </p:txBody>
      </p:sp>
    </p:spTree>
    <p:extLst>
      <p:ext uri="{BB962C8B-B14F-4D97-AF65-F5344CB8AC3E}">
        <p14:creationId xmlns:p14="http://schemas.microsoft.com/office/powerpoint/2010/main" val="2758169456"/>
      </p:ext>
    </p:extLst>
  </p:cSld>
  <p:clrMapOvr>
    <a:masterClrMapping/>
  </p:clrMapOvr>
</p:sld>
</file>

<file path=ppt/theme/theme1.xml><?xml version="1.0" encoding="utf-8"?>
<a:theme xmlns:a="http://schemas.openxmlformats.org/drawingml/2006/main" name="Office Theme">
  <a:themeElements>
    <a:clrScheme name="Custom 2">
      <a:dk1>
        <a:sysClr val="windowText" lastClr="000000"/>
      </a:dk1>
      <a:lt1>
        <a:sysClr val="window" lastClr="FFFFFF"/>
      </a:lt1>
      <a:dk2>
        <a:srgbClr val="306EBF"/>
      </a:dk2>
      <a:lt2>
        <a:srgbClr val="F8F8F8"/>
      </a:lt2>
      <a:accent1>
        <a:srgbClr val="78BF30"/>
      </a:accent1>
      <a:accent2>
        <a:srgbClr val="71A8D9"/>
      </a:accent2>
      <a:accent3>
        <a:srgbClr val="62A632"/>
      </a:accent3>
      <a:accent4>
        <a:srgbClr val="2A5CBF"/>
      </a:accent4>
      <a:accent5>
        <a:srgbClr val="025920"/>
      </a:accent5>
      <a:accent6>
        <a:srgbClr val="049DD9"/>
      </a:accent6>
      <a:hlink>
        <a:srgbClr val="F28705"/>
      </a:hlink>
      <a:folHlink>
        <a:srgbClr val="F25C05"/>
      </a:folHlink>
    </a:clrScheme>
    <a:fontScheme name="Custom 1">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cc8fe2fd-8085-4417-b5aa-7955f0f7d5ab">
      <Terms xmlns="http://schemas.microsoft.com/office/infopath/2007/PartnerControls"/>
    </lcf76f155ced4ddcb4097134ff3c332f>
    <TaxCatchAll xmlns="4da33102-3825-4084-8306-b8e2ea0dd05f" xsi:nil="true"/>
    <keywords xmlns="cc8fe2fd-8085-4417-b5aa-7955f0f7d5ab">Staff Resource</keyword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D47362B71650F42AB384BF299956204" ma:contentTypeVersion="16" ma:contentTypeDescription="Create a new document." ma:contentTypeScope="" ma:versionID="8b128e95fd6f9eb031f3b7f80db2a68a">
  <xsd:schema xmlns:xsd="http://www.w3.org/2001/XMLSchema" xmlns:xs="http://www.w3.org/2001/XMLSchema" xmlns:p="http://schemas.microsoft.com/office/2006/metadata/properties" xmlns:ns2="cc8fe2fd-8085-4417-b5aa-7955f0f7d5ab" xmlns:ns3="4da33102-3825-4084-8306-b8e2ea0dd05f" targetNamespace="http://schemas.microsoft.com/office/2006/metadata/properties" ma:root="true" ma:fieldsID="c0cc033d0a733d996b9020bdc7e54d3f" ns2:_="" ns3:_="">
    <xsd:import namespace="cc8fe2fd-8085-4417-b5aa-7955f0f7d5ab"/>
    <xsd:import namespace="4da33102-3825-4084-8306-b8e2ea0dd05f"/>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SharedWithUsers" minOccurs="0"/>
                <xsd:element ref="ns3:SharedWithDetails" minOccurs="0"/>
                <xsd:element ref="ns2:keywor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8fe2fd-8085-4417-b5aa-7955f0f7d5a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d011e124-24ac-49f1-8635-5fc18f0ebd71"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keywords" ma:index="20" nillable="true" ma:displayName="Document Type" ma:format="Dropdown" ma:internalName="keywords">
      <xsd:simpleType>
        <xsd:restriction base="dms:Choice">
          <xsd:enumeration value="Form"/>
          <xsd:enumeration value="Letter"/>
          <xsd:enumeration value="Resource"/>
          <xsd:enumeration value="Policy"/>
          <xsd:enumeration value="Procedure"/>
          <xsd:enumeration value="Staff Resource"/>
        </xsd:restrictio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da33102-3825-4084-8306-b8e2ea0dd05f"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f49a1755-0cb1-473a-9598-38874eb7df35}" ma:internalName="TaxCatchAll" ma:showField="CatchAllData" ma:web="4da33102-3825-4084-8306-b8e2ea0dd05f">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FB8CE39-9B89-43ED-A7F6-BE0615DCBAEE}">
  <ds:schemaRefs>
    <ds:schemaRef ds:uri="http://purl.org/dc/elements/1.1/"/>
    <ds:schemaRef ds:uri="http://purl.org/dc/dcmitype/"/>
    <ds:schemaRef ds:uri="cc8fe2fd-8085-4417-b5aa-7955f0f7d5ab"/>
    <ds:schemaRef ds:uri="http://schemas.microsoft.com/office/2006/documentManagement/types"/>
    <ds:schemaRef ds:uri="http://schemas.microsoft.com/office/infopath/2007/PartnerControls"/>
    <ds:schemaRef ds:uri="http://www.w3.org/XML/1998/namespace"/>
    <ds:schemaRef ds:uri="http://schemas.openxmlformats.org/package/2006/metadata/core-properties"/>
    <ds:schemaRef ds:uri="http://purl.org/dc/terms/"/>
    <ds:schemaRef ds:uri="4da33102-3825-4084-8306-b8e2ea0dd05f"/>
    <ds:schemaRef ds:uri="http://schemas.microsoft.com/office/2006/metadata/properties"/>
  </ds:schemaRefs>
</ds:datastoreItem>
</file>

<file path=customXml/itemProps2.xml><?xml version="1.0" encoding="utf-8"?>
<ds:datastoreItem xmlns:ds="http://schemas.openxmlformats.org/officeDocument/2006/customXml" ds:itemID="{72DD06E7-AFD6-4878-9219-8ABF6AD03F7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c8fe2fd-8085-4417-b5aa-7955f0f7d5ab"/>
    <ds:schemaRef ds:uri="4da33102-3825-4084-8306-b8e2ea0dd05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9FA22BC-287B-4091-AB68-A8D531CA95F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TM03457475[[fn=Frame]]</Template>
  <TotalTime>664</TotalTime>
  <Words>943</Words>
  <Application>Microsoft Office PowerPoint</Application>
  <PresentationFormat>Widescreen</PresentationFormat>
  <Paragraphs>109</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Verdana</vt:lpstr>
      <vt:lpstr>Wingdings</vt:lpstr>
      <vt:lpstr>Office Theme</vt:lpstr>
      <vt:lpstr>AAANM Provider Training: Fraud, Waste, &amp; Abuse (FWA)</vt:lpstr>
      <vt:lpstr>Topics</vt:lpstr>
      <vt:lpstr>Oversight Authorities </vt:lpstr>
      <vt:lpstr>Applicable Act: Federal False Claims</vt:lpstr>
      <vt:lpstr>Applicable Act: Medicaid False Claims </vt:lpstr>
      <vt:lpstr>Applicable Acts: Whistleblower Protection &amp;   Qui Tam Relater</vt:lpstr>
      <vt:lpstr>FWA Definitions  </vt:lpstr>
      <vt:lpstr>Fraud Examples</vt:lpstr>
      <vt:lpstr>Waste Examples</vt:lpstr>
      <vt:lpstr>Fraud/Waste/Abuse Reporting</vt:lpstr>
      <vt:lpstr>Fraud/Waste/Abuse Reporting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Kandi Lannen</dc:creator>
  <cp:lastModifiedBy>Shannon Reed</cp:lastModifiedBy>
  <cp:revision>27</cp:revision>
  <cp:lastPrinted>2026-01-29T14:46:23Z</cp:lastPrinted>
  <dcterms:created xsi:type="dcterms:W3CDTF">2022-05-06T14:10:57Z</dcterms:created>
  <dcterms:modified xsi:type="dcterms:W3CDTF">2026-03-30T15:32:48Z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0x0101007D47362B71650F42AB384BF299956204</vt:lpwstr>
  </property>
  <property fmtid="{D5CDD505-2E9C-101B-9397-08002B2CF9AE}" pid="3" name="MediaServiceImageTags">
    <vt:lpwstr/>
  </property>
</Properties>
</file>